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3" r:id="rId1"/>
  </p:sldMasterIdLst>
  <p:notesMasterIdLst>
    <p:notesMasterId r:id="rId18"/>
  </p:notesMasterIdLst>
  <p:sldIdLst>
    <p:sldId id="256" r:id="rId2"/>
    <p:sldId id="257" r:id="rId3"/>
    <p:sldId id="258" r:id="rId4"/>
    <p:sldId id="270" r:id="rId5"/>
    <p:sldId id="272" r:id="rId6"/>
    <p:sldId id="263" r:id="rId7"/>
    <p:sldId id="262" r:id="rId8"/>
    <p:sldId id="259" r:id="rId9"/>
    <p:sldId id="261" r:id="rId10"/>
    <p:sldId id="268" r:id="rId11"/>
    <p:sldId id="273" r:id="rId12"/>
    <p:sldId id="267" r:id="rId13"/>
    <p:sldId id="260" r:id="rId14"/>
    <p:sldId id="265" r:id="rId15"/>
    <p:sldId id="266"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567"/>
    <p:restoredTop sz="65984"/>
  </p:normalViewPr>
  <p:slideViewPr>
    <p:cSldViewPr snapToGrid="0" snapToObjects="1">
      <p:cViewPr varScale="1">
        <p:scale>
          <a:sx n="100" d="100"/>
          <a:sy n="100" d="100"/>
        </p:scale>
        <p:origin x="2416" y="16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A02F82-CC7E-EF4C-8AE5-0E246CFF45AA}" type="datetimeFigureOut">
              <a:rPr lang="en-US" smtClean="0"/>
              <a:t>6/24/19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98935-8F2B-6447-B801-1C51D134090F}" type="slidenum">
              <a:rPr lang="en-US" smtClean="0"/>
              <a:t>‹#›</a:t>
            </a:fld>
            <a:endParaRPr lang="en-US"/>
          </a:p>
        </p:txBody>
      </p:sp>
    </p:spTree>
    <p:extLst>
      <p:ext uri="{BB962C8B-B14F-4D97-AF65-F5344CB8AC3E}">
        <p14:creationId xmlns:p14="http://schemas.microsoft.com/office/powerpoint/2010/main" val="1947999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English_(languag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2</a:t>
            </a:fld>
            <a:endParaRPr lang="en-US"/>
          </a:p>
        </p:txBody>
      </p:sp>
    </p:spTree>
    <p:extLst>
      <p:ext uri="{BB962C8B-B14F-4D97-AF65-F5344CB8AC3E}">
        <p14:creationId xmlns:p14="http://schemas.microsoft.com/office/powerpoint/2010/main" val="3408850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GROW model is a good way to structure a meeting with your mentee. </a:t>
            </a:r>
          </a:p>
          <a:p>
            <a:endParaRPr lang="en-GB" b="1" dirty="0"/>
          </a:p>
          <a:p>
            <a:r>
              <a:rPr lang="en-GB" b="1" dirty="0"/>
              <a:t>Goal</a:t>
            </a:r>
            <a:r>
              <a:rPr lang="en-GB" dirty="0"/>
              <a:t> – Get the mentee to focus on the future and on what THEY want to achieve as an individual. It is not where you think they should be aiming. </a:t>
            </a:r>
          </a:p>
          <a:p>
            <a:endParaRPr lang="en-GB" dirty="0"/>
          </a:p>
          <a:p>
            <a:r>
              <a:rPr lang="en-GB" b="1" dirty="0"/>
              <a:t>Reality</a:t>
            </a:r>
            <a:r>
              <a:rPr lang="en-GB" dirty="0"/>
              <a:t> – Ask questions to help the mentee establish where they are now. </a:t>
            </a:r>
          </a:p>
          <a:p>
            <a:r>
              <a:rPr lang="en-GB" dirty="0"/>
              <a:t>Encourage the individual to get feedback on their performance from their direct line manager or peers  </a:t>
            </a:r>
          </a:p>
          <a:p>
            <a:r>
              <a:rPr lang="en-GB" dirty="0"/>
              <a:t>help them to identify their current reality. </a:t>
            </a:r>
          </a:p>
          <a:p>
            <a:endParaRPr lang="en-GB" b="1" dirty="0"/>
          </a:p>
          <a:p>
            <a:r>
              <a:rPr lang="en-GB" b="1" dirty="0"/>
              <a:t>Options</a:t>
            </a:r>
            <a:r>
              <a:rPr lang="en-GB" dirty="0"/>
              <a:t> – help the mentee to identify what different options are open to them and ask questions to help them explore the reality of each of these options. </a:t>
            </a:r>
          </a:p>
          <a:p>
            <a:r>
              <a:rPr lang="en-GB" dirty="0"/>
              <a:t>Share your own experiences if the mentee is struggling to identify sufficient options and beware of being too directive. </a:t>
            </a:r>
          </a:p>
          <a:p>
            <a:endParaRPr lang="en-GB" b="1" dirty="0"/>
          </a:p>
          <a:p>
            <a:r>
              <a:rPr lang="en-GB" b="1" dirty="0"/>
              <a:t>Way Forward</a:t>
            </a:r>
            <a:r>
              <a:rPr lang="en-GB" dirty="0"/>
              <a:t> – Encourage the mentee to design an action plan which they have set and encourage them to set SMART objectives, objectives that are specific, measurable, achievable and realistic for the mentee in their current position and that have clear timescales attached.</a:t>
            </a:r>
          </a:p>
          <a:p>
            <a:endParaRPr lang="en-GB" dirty="0"/>
          </a:p>
          <a:p>
            <a:r>
              <a:rPr lang="en-GB" dirty="0"/>
              <a:t>Make sure that the objectives and plan are documented so you can review them in the future  </a:t>
            </a:r>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12</a:t>
            </a:fld>
            <a:endParaRPr lang="en-US"/>
          </a:p>
        </p:txBody>
      </p:sp>
    </p:spTree>
    <p:extLst>
      <p:ext uri="{BB962C8B-B14F-4D97-AF65-F5344CB8AC3E}">
        <p14:creationId xmlns:p14="http://schemas.microsoft.com/office/powerpoint/2010/main" val="2339817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 It can be very personally fulfilling to know that you've directly contributed to someone's growth and development. Seeing your mentee succeed as result of your input is a reward in itself.</a:t>
            </a:r>
          </a:p>
          <a:p>
            <a:endParaRPr lang="en-GB"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Gain personal satisfaction </a:t>
            </a:r>
            <a:endParaRPr lang="en-US" sz="1200" dirty="0"/>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14</a:t>
            </a:fld>
            <a:endParaRPr lang="en-US"/>
          </a:p>
        </p:txBody>
      </p:sp>
    </p:spTree>
    <p:extLst>
      <p:ext uri="{BB962C8B-B14F-4D97-AF65-F5344CB8AC3E}">
        <p14:creationId xmlns:p14="http://schemas.microsoft.com/office/powerpoint/2010/main" val="38614736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15</a:t>
            </a:fld>
            <a:endParaRPr lang="en-US"/>
          </a:p>
        </p:txBody>
      </p:sp>
    </p:spTree>
    <p:extLst>
      <p:ext uri="{BB962C8B-B14F-4D97-AF65-F5344CB8AC3E}">
        <p14:creationId xmlns:p14="http://schemas.microsoft.com/office/powerpoint/2010/main" val="2479154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3200" dirty="0"/>
              <a:t>The first recorded use of the word ‘mentor’ is in Homer’s poem The Odyssey. In the odyssey Ulysses left his trusted friend Mentor to take care of his household and his son Telemachus whilst he was away fighting in the Trojan War.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3200" dirty="0"/>
          </a:p>
          <a:p>
            <a:pPr marL="0" marR="0" indent="0" algn="l" defTabSz="914400" rtl="0" eaLnBrk="1" fontAlgn="auto" latinLnBrk="0" hangingPunct="1">
              <a:lnSpc>
                <a:spcPct val="100000"/>
              </a:lnSpc>
              <a:spcBef>
                <a:spcPts val="0"/>
              </a:spcBef>
              <a:spcAft>
                <a:spcPts val="0"/>
              </a:spcAft>
              <a:buClrTx/>
              <a:buSzTx/>
              <a:buFontTx/>
              <a:buNone/>
              <a:tabLst/>
              <a:defRPr/>
            </a:pPr>
            <a:r>
              <a:rPr lang="en-GB" sz="3200" dirty="0"/>
              <a:t>Mentor largely failed in his duties, taking care of neither.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3200" dirty="0"/>
          </a:p>
          <a:p>
            <a:pPr marL="0" marR="0" indent="0" algn="l" defTabSz="914400" rtl="0" eaLnBrk="1" fontAlgn="auto" latinLnBrk="0" hangingPunct="1">
              <a:lnSpc>
                <a:spcPct val="100000"/>
              </a:lnSpc>
              <a:spcBef>
                <a:spcPts val="0"/>
              </a:spcBef>
              <a:spcAft>
                <a:spcPts val="0"/>
              </a:spcAft>
              <a:buClrTx/>
              <a:buSzTx/>
              <a:buFontTx/>
              <a:buNone/>
              <a:tabLst/>
              <a:defRPr/>
            </a:pPr>
            <a:r>
              <a:rPr lang="en-GB" sz="3200" dirty="0"/>
              <a:t>It was the goddess Pallas Athene (goddess of war and of wisdom) who helped Telemachus, appearing throughout The Odyssey in a variety of human and animal forms, including that of Mentor.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3200" dirty="0"/>
          </a:p>
          <a:p>
            <a:pPr marL="0" marR="0" indent="0" algn="l" defTabSz="914400" rtl="0" eaLnBrk="1" fontAlgn="auto" latinLnBrk="0" hangingPunct="1">
              <a:lnSpc>
                <a:spcPct val="100000"/>
              </a:lnSpc>
              <a:spcBef>
                <a:spcPts val="0"/>
              </a:spcBef>
              <a:spcAft>
                <a:spcPts val="0"/>
              </a:spcAft>
              <a:buClrTx/>
              <a:buSzTx/>
              <a:buFontTx/>
              <a:buNone/>
              <a:tabLst/>
              <a:defRPr/>
            </a:pPr>
            <a:r>
              <a:rPr lang="en-GB" sz="3200" dirty="0"/>
              <a:t>As Mentor she acted as a wise and trusted adviser and counsellor helping Telemachus grow in experience, maturity and courage.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3200" dirty="0"/>
          </a:p>
        </p:txBody>
      </p:sp>
      <p:sp>
        <p:nvSpPr>
          <p:cNvPr id="4" name="Slide Number Placeholder 3"/>
          <p:cNvSpPr>
            <a:spLocks noGrp="1"/>
          </p:cNvSpPr>
          <p:nvPr>
            <p:ph type="sldNum" sz="quarter" idx="5"/>
          </p:nvPr>
        </p:nvSpPr>
        <p:spPr/>
        <p:txBody>
          <a:bodyPr/>
          <a:lstStyle/>
          <a:p>
            <a:fld id="{C6B98935-8F2B-6447-B801-1C51D134090F}" type="slidenum">
              <a:rPr lang="en-US" smtClean="0"/>
              <a:t>3</a:t>
            </a:fld>
            <a:endParaRPr lang="en-US"/>
          </a:p>
        </p:txBody>
      </p:sp>
    </p:spTree>
    <p:extLst>
      <p:ext uri="{BB962C8B-B14F-4D97-AF65-F5344CB8AC3E}">
        <p14:creationId xmlns:p14="http://schemas.microsoft.com/office/powerpoint/2010/main" val="302806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dirty="0"/>
              <a:t>The odyssey was written around </a:t>
            </a:r>
            <a:r>
              <a:rPr lang="en-GB" sz="1200" b="0" i="0" kern="1200" dirty="0">
                <a:solidFill>
                  <a:schemeClr val="tx1"/>
                </a:solidFill>
                <a:effectLst/>
                <a:latin typeface="+mn-lt"/>
                <a:ea typeface="+mn-ea"/>
                <a:cs typeface="+mn-cs"/>
              </a:rPr>
              <a:t>8th century BC </a:t>
            </a:r>
            <a:r>
              <a:rPr lang="en-GB" sz="1200" dirty="0"/>
              <a:t>However, the word didn’t feature in the English language until publication in 1750 of the story </a:t>
            </a:r>
            <a:r>
              <a:rPr lang="en-GB" sz="1200" b="0" i="0" kern="1200" dirty="0">
                <a:solidFill>
                  <a:schemeClr val="tx1"/>
                </a:solidFill>
                <a:effectLst/>
                <a:latin typeface="+mn-lt"/>
                <a:ea typeface="+mn-ea"/>
                <a:cs typeface="+mn-cs"/>
              </a:rPr>
              <a:t>The adventures of Telemachus</a:t>
            </a:r>
            <a:r>
              <a:rPr lang="en-GB" sz="1200" dirty="0"/>
              <a:t>, by the French writer </a:t>
            </a:r>
            <a:r>
              <a:rPr lang="en-GB" sz="1200" dirty="0" err="1"/>
              <a:t>Fénelon</a:t>
            </a:r>
            <a:r>
              <a:rPr lang="en-GB" sz="1200" dirty="0"/>
              <a:t>, in which Mentor was the main character. </a:t>
            </a:r>
          </a:p>
          <a:p>
            <a:endParaRPr lang="en-US" sz="1200" dirty="0"/>
          </a:p>
          <a:p>
            <a:r>
              <a:rPr lang="en-GB" sz="1200" b="0" i="0" kern="1200" dirty="0">
                <a:solidFill>
                  <a:schemeClr val="tx1"/>
                </a:solidFill>
                <a:effectLst/>
                <a:latin typeface="+mn-lt"/>
                <a:ea typeface="+mn-ea"/>
                <a:cs typeface="+mn-cs"/>
              </a:rPr>
              <a:t>Because of the role of Mentor and the goddess of war and wisdom in the odyssey the personal name </a:t>
            </a:r>
            <a:r>
              <a:rPr lang="en-GB" sz="1200" b="0" i="1" kern="1200" dirty="0">
                <a:solidFill>
                  <a:schemeClr val="tx1"/>
                </a:solidFill>
                <a:effectLst/>
                <a:latin typeface="+mn-lt"/>
                <a:ea typeface="+mn-ea"/>
                <a:cs typeface="+mn-cs"/>
              </a:rPr>
              <a:t>Mentor</a:t>
            </a:r>
            <a:r>
              <a:rPr lang="en-GB" sz="1200" b="0" i="0" kern="1200" dirty="0">
                <a:solidFill>
                  <a:schemeClr val="tx1"/>
                </a:solidFill>
                <a:effectLst/>
                <a:latin typeface="+mn-lt"/>
                <a:ea typeface="+mn-ea"/>
                <a:cs typeface="+mn-cs"/>
              </a:rPr>
              <a:t> has been adopted in Latin and other languages, including </a:t>
            </a:r>
            <a:r>
              <a:rPr lang="en-GB" sz="1200" b="0" i="0" u="none" strike="noStrike" kern="1200" dirty="0">
                <a:solidFill>
                  <a:schemeClr val="tx1"/>
                </a:solidFill>
                <a:effectLst/>
                <a:latin typeface="+mn-lt"/>
                <a:ea typeface="+mn-ea"/>
                <a:cs typeface="+mn-cs"/>
                <a:hlinkClick r:id="rId3" tooltip="English (language)"/>
              </a:rPr>
              <a:t>English</a:t>
            </a:r>
            <a:r>
              <a:rPr lang="en-GB" sz="1200" b="0" i="0" kern="1200" dirty="0">
                <a:solidFill>
                  <a:schemeClr val="tx1"/>
                </a:solidFill>
                <a:effectLst/>
                <a:latin typeface="+mn-lt"/>
                <a:ea typeface="+mn-ea"/>
                <a:cs typeface="+mn-cs"/>
              </a:rPr>
              <a:t>, as a term meaning someone who imparts wisdom to and shares knowledge with a less-experienced colleague.</a:t>
            </a:r>
            <a:endParaRPr lang="en-US" sz="1200" dirty="0"/>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4</a:t>
            </a:fld>
            <a:endParaRPr lang="en-US"/>
          </a:p>
        </p:txBody>
      </p:sp>
    </p:spTree>
    <p:extLst>
      <p:ext uri="{BB962C8B-B14F-4D97-AF65-F5344CB8AC3E}">
        <p14:creationId xmlns:p14="http://schemas.microsoft.com/office/powerpoint/2010/main" val="30764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The terms mentoring and coaching often get used interchangeably, which misleads the audience. While similar in their support of someone's development, they involve very different disciplines in practice. </a:t>
            </a:r>
            <a:endParaRPr lang="en-US" dirty="0"/>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5</a:t>
            </a:fld>
            <a:endParaRPr lang="en-US"/>
          </a:p>
        </p:txBody>
      </p:sp>
    </p:spTree>
    <p:extLst>
      <p:ext uri="{BB962C8B-B14F-4D97-AF65-F5344CB8AC3E}">
        <p14:creationId xmlns:p14="http://schemas.microsoft.com/office/powerpoint/2010/main" val="25516522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6</a:t>
            </a:fld>
            <a:endParaRPr lang="en-US"/>
          </a:p>
        </p:txBody>
      </p:sp>
    </p:spTree>
    <p:extLst>
      <p:ext uri="{BB962C8B-B14F-4D97-AF65-F5344CB8AC3E}">
        <p14:creationId xmlns:p14="http://schemas.microsoft.com/office/powerpoint/2010/main" val="3135335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Mentoring is relationship oriented. </a:t>
            </a:r>
            <a:r>
              <a:rPr lang="en-GB" sz="1200" b="0" i="0" kern="1200" dirty="0">
                <a:solidFill>
                  <a:schemeClr val="tx1"/>
                </a:solidFill>
                <a:effectLst/>
                <a:latin typeface="+mn-lt"/>
                <a:ea typeface="+mn-ea"/>
                <a:cs typeface="+mn-cs"/>
              </a:rPr>
              <a:t>takes a broader view of the person, is </a:t>
            </a:r>
            <a:r>
              <a:rPr lang="en-GB" sz="1200" b="0" i="0" kern="1200" dirty="0" err="1">
                <a:solidFill>
                  <a:schemeClr val="tx1"/>
                </a:solidFill>
                <a:effectLst/>
                <a:latin typeface="+mn-lt"/>
                <a:ea typeface="+mn-ea"/>
                <a:cs typeface="+mn-cs"/>
              </a:rPr>
              <a:t>centered</a:t>
            </a:r>
            <a:r>
              <a:rPr lang="en-GB" sz="1200" b="0" i="0" kern="1200" dirty="0">
                <a:solidFill>
                  <a:schemeClr val="tx1"/>
                </a:solidFill>
                <a:effectLst/>
                <a:latin typeface="+mn-lt"/>
                <a:ea typeface="+mn-ea"/>
                <a:cs typeface="+mn-cs"/>
              </a:rPr>
              <a:t> around professional and personal success but may include things such as work/life balance, self-confidence, self-perception.</a:t>
            </a:r>
          </a:p>
          <a:p>
            <a:r>
              <a:rPr lang="en-GB" sz="1200" b="1" i="0" kern="1200" dirty="0">
                <a:solidFill>
                  <a:schemeClr val="tx1"/>
                </a:solidFill>
                <a:effectLst/>
                <a:latin typeface="+mn-lt"/>
                <a:ea typeface="+mn-ea"/>
                <a:cs typeface="+mn-cs"/>
              </a:rPr>
              <a:t>Coaching is task oriented.</a:t>
            </a:r>
            <a:r>
              <a:rPr lang="en-GB" sz="1200" b="0" i="0" kern="1200" dirty="0">
                <a:solidFill>
                  <a:schemeClr val="tx1"/>
                </a:solidFill>
                <a:effectLst/>
                <a:latin typeface="+mn-lt"/>
                <a:ea typeface="+mn-ea"/>
                <a:cs typeface="+mn-cs"/>
              </a:rPr>
              <a:t> The focus is on concrete issues, such as managing more effectively, speaking more articulately, and learning how to think strategically. </a:t>
            </a:r>
          </a:p>
          <a:p>
            <a:endParaRPr lang="en-GB" sz="1200" b="1" i="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Mentoring is always long term. </a:t>
            </a:r>
            <a:r>
              <a:rPr lang="en-GB" sz="1200" b="0" i="0" kern="1200" dirty="0">
                <a:solidFill>
                  <a:schemeClr val="tx1"/>
                </a:solidFill>
                <a:effectLst/>
                <a:latin typeface="+mn-lt"/>
                <a:ea typeface="+mn-ea"/>
                <a:cs typeface="+mn-cs"/>
              </a:rPr>
              <a:t>Mentoring, to be successful, requires time in which both partners can learn about one another and build a climate of trust that creates an environment in which the mentee can feel secure in sharing the real issues that impact his or her success.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 </a:t>
            </a:r>
            <a:r>
              <a:rPr lang="en-GB" sz="1200" b="1" i="0" kern="1200" dirty="0">
                <a:solidFill>
                  <a:schemeClr val="tx1"/>
                </a:solidFill>
                <a:effectLst/>
                <a:latin typeface="+mn-lt"/>
                <a:ea typeface="+mn-ea"/>
                <a:cs typeface="+mn-cs"/>
              </a:rPr>
              <a:t>Coaching is short term. </a:t>
            </a:r>
            <a:r>
              <a:rPr lang="en-GB" sz="1200" b="0" i="0" kern="1200" dirty="0">
                <a:solidFill>
                  <a:schemeClr val="tx1"/>
                </a:solidFill>
                <a:effectLst/>
                <a:latin typeface="+mn-lt"/>
                <a:ea typeface="+mn-ea"/>
                <a:cs typeface="+mn-cs"/>
              </a:rPr>
              <a:t>A coach can successfully be involved with a </a:t>
            </a:r>
            <a:r>
              <a:rPr lang="en-GB" sz="1200" b="0" i="0" kern="1200" dirty="0" err="1">
                <a:solidFill>
                  <a:schemeClr val="tx1"/>
                </a:solidFill>
                <a:effectLst/>
                <a:latin typeface="+mn-lt"/>
                <a:ea typeface="+mn-ea"/>
                <a:cs typeface="+mn-cs"/>
              </a:rPr>
              <a:t>coachee</a:t>
            </a:r>
            <a:r>
              <a:rPr lang="en-GB" sz="1200" b="0" i="0" kern="1200" dirty="0">
                <a:solidFill>
                  <a:schemeClr val="tx1"/>
                </a:solidFill>
                <a:effectLst/>
                <a:latin typeface="+mn-lt"/>
                <a:ea typeface="+mn-ea"/>
                <a:cs typeface="+mn-cs"/>
              </a:rPr>
              <a:t> for a short period of time, maybe even just a few sessions. The coaching lasts for as long as is needed, depending on the purpose of the coaching relationship.</a:t>
            </a: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Mentoring is development driven</a:t>
            </a:r>
            <a:r>
              <a:rPr lang="en-GB" sz="1200" b="0" i="0" kern="1200" dirty="0">
                <a:solidFill>
                  <a:schemeClr val="tx1"/>
                </a:solidFill>
                <a:effectLst/>
                <a:latin typeface="+mn-lt"/>
                <a:ea typeface="+mn-ea"/>
                <a:cs typeface="+mn-cs"/>
              </a:rPr>
              <a:t>. Its purpose is to develop the individual not only for the current job, but also for the future.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Coaching is performance driven. </a:t>
            </a:r>
            <a:r>
              <a:rPr lang="en-GB" sz="1200" b="0" i="0" kern="1200" dirty="0">
                <a:solidFill>
                  <a:schemeClr val="tx1"/>
                </a:solidFill>
                <a:effectLst/>
                <a:latin typeface="+mn-lt"/>
                <a:ea typeface="+mn-ea"/>
                <a:cs typeface="+mn-cs"/>
              </a:rPr>
              <a:t>The purpose of coaching is to improve the individual's performance on the job. </a:t>
            </a:r>
          </a:p>
          <a:p>
            <a:endParaRPr lang="en-GB" sz="1200" b="1" i="1"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In mentoring, the immediate manager is not directly involved. </a:t>
            </a:r>
            <a:r>
              <a:rPr lang="en-GB" sz="1200" b="0" i="0" kern="1200" dirty="0">
                <a:solidFill>
                  <a:schemeClr val="tx1"/>
                </a:solidFill>
                <a:effectLst/>
                <a:latin typeface="+mn-lt"/>
                <a:ea typeface="+mn-ea"/>
                <a:cs typeface="+mn-cs"/>
              </a:rPr>
              <a:t>Although she or he may offer suggestions to the employee on how to best use the mentoring experience or may provide a recommendation to the matching committee on what would constitute a good match, </a:t>
            </a:r>
            <a:r>
              <a:rPr lang="en-GB" sz="1200" b="1" i="0" kern="1200" dirty="0">
                <a:solidFill>
                  <a:schemeClr val="tx1"/>
                </a:solidFill>
                <a:effectLst/>
                <a:latin typeface="+mn-lt"/>
                <a:ea typeface="+mn-ea"/>
                <a:cs typeface="+mn-cs"/>
              </a:rPr>
              <a:t>the manager has no link to the mentor</a:t>
            </a:r>
            <a:r>
              <a:rPr lang="en-GB" sz="1200" b="0" i="0" kern="1200" dirty="0">
                <a:solidFill>
                  <a:schemeClr val="tx1"/>
                </a:solidFill>
                <a:effectLst/>
                <a:latin typeface="+mn-lt"/>
                <a:ea typeface="+mn-ea"/>
                <a:cs typeface="+mn-cs"/>
              </a:rPr>
              <a:t> and they do not communicate at all during the mentoring relationship. This helps maintain the mentoring relationship's integrity.</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The </a:t>
            </a:r>
            <a:r>
              <a:rPr lang="en-GB" sz="1200" b="1" i="0" kern="1200" dirty="0" err="1">
                <a:solidFill>
                  <a:schemeClr val="tx1"/>
                </a:solidFill>
                <a:effectLst/>
                <a:latin typeface="+mn-lt"/>
                <a:ea typeface="+mn-ea"/>
                <a:cs typeface="+mn-cs"/>
              </a:rPr>
              <a:t>coachee's</a:t>
            </a:r>
            <a:r>
              <a:rPr lang="en-GB" sz="1200" b="1" i="0" kern="1200" dirty="0">
                <a:solidFill>
                  <a:schemeClr val="tx1"/>
                </a:solidFill>
                <a:effectLst/>
                <a:latin typeface="+mn-lt"/>
                <a:ea typeface="+mn-ea"/>
                <a:cs typeface="+mn-cs"/>
              </a:rPr>
              <a:t> immediate manager is a critical partner in coaching.</a:t>
            </a:r>
            <a:r>
              <a:rPr lang="en-GB" sz="1200" b="0" i="1" kern="1200" dirty="0">
                <a:solidFill>
                  <a:schemeClr val="tx1"/>
                </a:solidFill>
                <a:effectLst/>
                <a:latin typeface="+mn-lt"/>
                <a:ea typeface="+mn-ea"/>
                <a:cs typeface="+mn-cs"/>
              </a:rPr>
              <a:t> </a:t>
            </a:r>
            <a:r>
              <a:rPr lang="en-GB" sz="1200" b="0" i="0" kern="1200" dirty="0">
                <a:solidFill>
                  <a:schemeClr val="tx1"/>
                </a:solidFill>
                <a:effectLst/>
                <a:latin typeface="+mn-lt"/>
                <a:ea typeface="+mn-ea"/>
                <a:cs typeface="+mn-cs"/>
              </a:rPr>
              <a:t>She or he often provides the coach with feedback on areas in which his or her employee is in need of coaching. This coach uses this information to guide the coaching process</a:t>
            </a:r>
          </a:p>
          <a:p>
            <a:endParaRPr lang="en-GB" sz="1200" b="0" i="0" kern="1200" dirty="0">
              <a:solidFill>
                <a:schemeClr val="tx1"/>
              </a:solidFill>
              <a:effectLst/>
              <a:latin typeface="+mn-lt"/>
              <a:ea typeface="+mn-ea"/>
              <a:cs typeface="+mn-cs"/>
            </a:endParaRPr>
          </a:p>
          <a:p>
            <a:pPr algn="l"/>
            <a:r>
              <a:rPr lang="en-GB" sz="1200" b="1" dirty="0"/>
              <a:t>More informal</a:t>
            </a:r>
            <a:r>
              <a:rPr lang="en-US" sz="1200" b="1" dirty="0"/>
              <a:t> </a:t>
            </a:r>
            <a:r>
              <a:rPr lang="en-GB" sz="1200" dirty="0"/>
              <a:t>and meetings can take place as and when the mentored individual needs some guidance and or support </a:t>
            </a:r>
          </a:p>
          <a:p>
            <a:pPr algn="l"/>
            <a:r>
              <a:rPr lang="en-GB" sz="1200" b="1" dirty="0"/>
              <a:t>Structured</a:t>
            </a:r>
            <a:r>
              <a:rPr lang="en-GB" sz="1200" dirty="0"/>
              <a:t> in nature and meetings scheduled on a regular basis </a:t>
            </a:r>
            <a:endParaRPr lang="en-US" sz="1200" b="0" dirty="0"/>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7</a:t>
            </a:fld>
            <a:endParaRPr lang="en-US"/>
          </a:p>
        </p:txBody>
      </p:sp>
    </p:spTree>
    <p:extLst>
      <p:ext uri="{BB962C8B-B14F-4D97-AF65-F5344CB8AC3E}">
        <p14:creationId xmlns:p14="http://schemas.microsoft.com/office/powerpoint/2010/main" val="1696551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1" i="0" kern="1200" dirty="0">
                <a:solidFill>
                  <a:schemeClr val="tx1"/>
                </a:solidFill>
                <a:effectLst/>
                <a:latin typeface="+mn-lt"/>
                <a:ea typeface="+mn-ea"/>
                <a:cs typeface="+mn-cs"/>
              </a:rPr>
              <a:t>is a expert on various subjects</a:t>
            </a:r>
            <a:endParaRPr lang="en-GB" sz="1200" b="0" i="0" kern="1200" dirty="0">
              <a:solidFill>
                <a:schemeClr val="tx1"/>
              </a:solidFill>
              <a:effectLst/>
              <a:latin typeface="+mn-lt"/>
              <a:ea typeface="+mn-ea"/>
              <a:cs typeface="+mn-cs"/>
            </a:endParaRPr>
          </a:p>
          <a:p>
            <a:pPr fontAlgn="base"/>
            <a:endParaRPr lang="en-GB" sz="1200" b="0" i="0" kern="1200" dirty="0">
              <a:solidFill>
                <a:schemeClr val="tx1"/>
              </a:solidFill>
              <a:effectLst/>
              <a:latin typeface="+mn-lt"/>
              <a:ea typeface="+mn-ea"/>
              <a:cs typeface="+mn-cs"/>
            </a:endParaRPr>
          </a:p>
          <a:p>
            <a:pPr fontAlgn="base"/>
            <a:r>
              <a:rPr lang="en-GB" sz="1200" b="1" i="0" kern="1200" dirty="0">
                <a:solidFill>
                  <a:schemeClr val="tx1"/>
                </a:solidFill>
                <a:effectLst/>
                <a:latin typeface="+mn-lt"/>
                <a:ea typeface="+mn-ea"/>
                <a:cs typeface="+mn-cs"/>
              </a:rPr>
              <a:t>…focuses on development, not performance:</a:t>
            </a:r>
            <a:r>
              <a:rPr lang="en-GB" sz="1200" b="0" i="0" kern="1200" dirty="0">
                <a:solidFill>
                  <a:schemeClr val="tx1"/>
                </a:solidFill>
                <a:effectLst/>
                <a:latin typeface="+mn-lt"/>
                <a:ea typeface="+mn-ea"/>
                <a:cs typeface="+mn-cs"/>
              </a:rPr>
              <a:t> while coaching addresses specific goals, aiming to improve performance in a particular area mentoring is about the personal development of the individual. A mentor focuses on the mentee’s personal development in many areas.</a:t>
            </a:r>
          </a:p>
          <a:p>
            <a:pPr fontAlgn="base"/>
            <a:endParaRPr lang="en-GB" sz="1200" b="1" i="0" kern="1200" dirty="0">
              <a:solidFill>
                <a:schemeClr val="tx1"/>
              </a:solidFill>
              <a:effectLst/>
              <a:latin typeface="+mn-lt"/>
              <a:ea typeface="+mn-ea"/>
              <a:cs typeface="+mn-cs"/>
            </a:endParaRPr>
          </a:p>
          <a:p>
            <a:pPr fontAlgn="base"/>
            <a:r>
              <a:rPr lang="en-GB" sz="1200" b="1" i="0" kern="1200" dirty="0">
                <a:solidFill>
                  <a:schemeClr val="tx1"/>
                </a:solidFill>
                <a:effectLst/>
                <a:latin typeface="+mn-lt"/>
                <a:ea typeface="+mn-ea"/>
                <a:cs typeface="+mn-cs"/>
              </a:rPr>
              <a:t>Helps the mentee to identify strengths and weaknesses </a:t>
            </a:r>
          </a:p>
          <a:p>
            <a:pPr fontAlgn="base"/>
            <a:endParaRPr lang="en-GB" sz="1200" b="1" i="0" kern="1200" dirty="0">
              <a:solidFill>
                <a:schemeClr val="tx1"/>
              </a:solidFill>
              <a:effectLst/>
              <a:latin typeface="+mn-lt"/>
              <a:ea typeface="+mn-ea"/>
              <a:cs typeface="+mn-cs"/>
            </a:endParaRPr>
          </a:p>
          <a:p>
            <a:pPr fontAlgn="base"/>
            <a:r>
              <a:rPr lang="en-GB" sz="1200" b="1" i="0" kern="1200" dirty="0">
                <a:solidFill>
                  <a:schemeClr val="tx1"/>
                </a:solidFill>
                <a:effectLst/>
                <a:latin typeface="+mn-lt"/>
                <a:ea typeface="+mn-ea"/>
                <a:cs typeface="+mn-cs"/>
              </a:rPr>
              <a:t>…is a patient </a:t>
            </a:r>
            <a:r>
              <a:rPr lang="en-GB" sz="1200" b="1" i="0" kern="1200" dirty="0" err="1">
                <a:solidFill>
                  <a:schemeClr val="tx1"/>
                </a:solidFill>
                <a:effectLst/>
                <a:latin typeface="+mn-lt"/>
                <a:ea typeface="+mn-ea"/>
                <a:cs typeface="+mn-cs"/>
              </a:rPr>
              <a:t>guide:</a:t>
            </a:r>
            <a:r>
              <a:rPr lang="en-GB" sz="1200" b="0" i="0" kern="1200" dirty="0" err="1">
                <a:solidFill>
                  <a:schemeClr val="tx1"/>
                </a:solidFill>
                <a:effectLst/>
                <a:latin typeface="+mn-lt"/>
                <a:ea typeface="+mn-ea"/>
                <a:cs typeface="+mn-cs"/>
              </a:rPr>
              <a:t>is</a:t>
            </a:r>
            <a:r>
              <a:rPr lang="en-GB" sz="1200" b="0" i="0" kern="1200" dirty="0">
                <a:solidFill>
                  <a:schemeClr val="tx1"/>
                </a:solidFill>
                <a:effectLst/>
                <a:latin typeface="+mn-lt"/>
                <a:ea typeface="+mn-ea"/>
                <a:cs typeface="+mn-cs"/>
              </a:rPr>
              <a:t> a guide, helping the mentee to locate their own path to success and move along the journey at their own pace.</a:t>
            </a:r>
          </a:p>
          <a:p>
            <a:pPr fontAlgn="base"/>
            <a:endParaRPr lang="en-GB" sz="1200" b="0" i="0" kern="1200" dirty="0">
              <a:solidFill>
                <a:schemeClr val="tx1"/>
              </a:solidFill>
              <a:effectLst/>
              <a:latin typeface="+mn-lt"/>
              <a:ea typeface="+mn-ea"/>
              <a:cs typeface="+mn-cs"/>
            </a:endParaRPr>
          </a:p>
          <a:p>
            <a:pPr fontAlgn="base"/>
            <a:r>
              <a:rPr lang="en-GB" sz="1200" b="0" i="0" kern="1200" dirty="0">
                <a:solidFill>
                  <a:schemeClr val="tx1"/>
                </a:solidFill>
                <a:effectLst/>
                <a:latin typeface="+mn-lt"/>
                <a:ea typeface="+mn-ea"/>
                <a:cs typeface="+mn-cs"/>
              </a:rPr>
              <a:t>a good mentor recognises that despite their experience they have limitations and that their mentee’s path may differ from their own</a:t>
            </a:r>
          </a:p>
          <a:p>
            <a:pPr fontAlgn="base"/>
            <a:endParaRPr lang="en-GB" sz="1200" b="1" i="0" kern="1200" dirty="0">
              <a:solidFill>
                <a:schemeClr val="tx1"/>
              </a:solidFill>
              <a:effectLst/>
              <a:latin typeface="+mn-lt"/>
              <a:ea typeface="+mn-ea"/>
              <a:cs typeface="+mn-cs"/>
            </a:endParaRPr>
          </a:p>
          <a:p>
            <a:pPr fontAlgn="base"/>
            <a:r>
              <a:rPr lang="en-GB" sz="1200" b="1" i="0" kern="1200" dirty="0">
                <a:solidFill>
                  <a:schemeClr val="tx1"/>
                </a:solidFill>
                <a:effectLst/>
                <a:latin typeface="+mn-lt"/>
                <a:ea typeface="+mn-ea"/>
                <a:cs typeface="+mn-cs"/>
              </a:rPr>
              <a:t>Role model </a:t>
            </a:r>
            <a:r>
              <a:rPr lang="en-GB" dirty="0">
                <a:effectLst/>
              </a:rPr>
              <a:t>to promote and encourage positive behaviours in others</a:t>
            </a:r>
          </a:p>
          <a:p>
            <a:pPr fontAlgn="base"/>
            <a:endParaRPr lang="en-GB" sz="1200" b="1" i="0" kern="1200" dirty="0">
              <a:solidFill>
                <a:schemeClr val="tx1"/>
              </a:solidFill>
              <a:effectLst/>
              <a:latin typeface="+mn-lt"/>
              <a:ea typeface="+mn-ea"/>
              <a:cs typeface="+mn-cs"/>
            </a:endParaRPr>
          </a:p>
          <a:p>
            <a:pPr fontAlgn="base"/>
            <a:r>
              <a:rPr lang="en-GB" sz="1200" b="1" i="0" kern="1200" dirty="0">
                <a:solidFill>
                  <a:schemeClr val="tx1"/>
                </a:solidFill>
                <a:effectLst/>
                <a:latin typeface="+mn-lt"/>
                <a:ea typeface="+mn-ea"/>
                <a:cs typeface="+mn-cs"/>
              </a:rPr>
              <a:t>Source of feedback </a:t>
            </a:r>
            <a:r>
              <a:rPr lang="en-GB" sz="1200" b="0" i="0" kern="1200" dirty="0">
                <a:solidFill>
                  <a:schemeClr val="tx1"/>
                </a:solidFill>
                <a:effectLst/>
                <a:latin typeface="+mn-lt"/>
                <a:ea typeface="+mn-ea"/>
                <a:cs typeface="+mn-cs"/>
              </a:rPr>
              <a:t>provide constructive feedback </a:t>
            </a:r>
          </a:p>
          <a:p>
            <a:pPr fontAlgn="base"/>
            <a:endParaRPr lang="en-GB" sz="1200" b="1" i="0" kern="1200" dirty="0">
              <a:solidFill>
                <a:schemeClr val="tx1"/>
              </a:solidFill>
              <a:effectLst/>
              <a:latin typeface="+mn-lt"/>
              <a:ea typeface="+mn-ea"/>
              <a:cs typeface="+mn-cs"/>
            </a:endParaRPr>
          </a:p>
          <a:p>
            <a:pPr fontAlgn="base"/>
            <a:r>
              <a:rPr lang="en-GB" sz="1200" b="1" i="0" kern="1200" dirty="0">
                <a:solidFill>
                  <a:schemeClr val="tx1"/>
                </a:solidFill>
                <a:effectLst/>
                <a:latin typeface="+mn-lt"/>
                <a:ea typeface="+mn-ea"/>
                <a:cs typeface="+mn-cs"/>
              </a:rPr>
              <a:t>Is in for the long term </a:t>
            </a:r>
            <a:r>
              <a:rPr lang="en-GB" sz="1200" b="0" i="0" kern="1200" dirty="0">
                <a:solidFill>
                  <a:schemeClr val="tx1"/>
                </a:solidFill>
                <a:effectLst/>
                <a:latin typeface="+mn-lt"/>
                <a:ea typeface="+mn-ea"/>
                <a:cs typeface="+mn-cs"/>
              </a:rPr>
              <a:t>successful mentoring is built on long-term relationships, driven by trust, where the mentor learns the strengths, weaknesses, goals and needs of the mentee.</a:t>
            </a:r>
            <a:br>
              <a:rPr lang="en-GB" dirty="0"/>
            </a:br>
            <a:endParaRPr lang="en-GB"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6B98935-8F2B-6447-B801-1C51D134090F}" type="slidenum">
              <a:rPr lang="en-US" smtClean="0"/>
              <a:t>8</a:t>
            </a:fld>
            <a:endParaRPr lang="en-US"/>
          </a:p>
        </p:txBody>
      </p:sp>
    </p:spTree>
    <p:extLst>
      <p:ext uri="{BB962C8B-B14F-4D97-AF65-F5344CB8AC3E}">
        <p14:creationId xmlns:p14="http://schemas.microsoft.com/office/powerpoint/2010/main" val="2842322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en-GB" sz="1200" b="0" i="0" kern="1200" dirty="0">
                <a:solidFill>
                  <a:schemeClr val="tx1"/>
                </a:solidFill>
                <a:effectLst/>
                <a:latin typeface="+mn-lt"/>
                <a:ea typeface="+mn-ea"/>
                <a:cs typeface="+mn-cs"/>
              </a:rPr>
              <a:t>Discuss with your mentor how you can best measure the success and effectiveness of your working relationship together.</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Listening carefully and then researching and applying the mentor's guidance.</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Showing that you value the mentor's support.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Doesn’t expect political support in the organization.  For example for a promotion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Not expecting the mentor to do the work for you</a:t>
            </a:r>
            <a:endParaRPr lang="en-US" sz="1200" dirty="0"/>
          </a:p>
          <a:p>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9</a:t>
            </a:fld>
            <a:endParaRPr lang="en-US"/>
          </a:p>
        </p:txBody>
      </p:sp>
    </p:spTree>
    <p:extLst>
      <p:ext uri="{BB962C8B-B14F-4D97-AF65-F5344CB8AC3E}">
        <p14:creationId xmlns:p14="http://schemas.microsoft.com/office/powerpoint/2010/main" val="21479876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Be clear on where the line is drawn between your responsibilities and those of the manager</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Agree on goals for the mentoring relationship and write them down</a:t>
            </a:r>
          </a:p>
          <a:p>
            <a:endParaRPr lang="en-GB" dirty="0"/>
          </a:p>
          <a:p>
            <a:r>
              <a:rPr lang="en-GB" dirty="0"/>
              <a:t>Act as a colleague first, an expert second. A know-it-all approach to mentoring is intimidating and will limit your successes.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Set realistic expectations. You can provide your protégée access to resources and people, but make it clear you do not wield your influence over others.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Teach your protégée how to become a mentor herself – by example and by encouragement</a:t>
            </a:r>
            <a:endParaRPr lang="en-US" sz="1200" dirty="0"/>
          </a:p>
          <a:p>
            <a:endParaRPr lang="en-US" dirty="0"/>
          </a:p>
          <a:p>
            <a:r>
              <a:rPr lang="en-US" dirty="0"/>
              <a:t>Ask questions: what are your goals? Where do you see yourself in a year?</a:t>
            </a:r>
          </a:p>
          <a:p>
            <a:endParaRPr lang="en-US" dirty="0"/>
          </a:p>
          <a:p>
            <a:r>
              <a:rPr lang="en-GB" sz="1200" dirty="0"/>
              <a:t>Teach your mentee how to become a mentor herself</a:t>
            </a:r>
          </a:p>
          <a:p>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…lets the mentee lead:</a:t>
            </a:r>
            <a:r>
              <a:rPr lang="en-GB" sz="1200" b="0" i="0" kern="1200" dirty="0">
                <a:solidFill>
                  <a:schemeClr val="tx1"/>
                </a:solidFill>
                <a:effectLst/>
                <a:latin typeface="+mn-lt"/>
                <a:ea typeface="+mn-ea"/>
                <a:cs typeface="+mn-cs"/>
              </a:rPr>
              <a:t> mentoring is a process of personal development and as such the individual mentee knows the areas they wish to improve in. Mentors allow mentees to identify areas of personal concern rather than making judgements on the best areas to focus on, although advice can be given if requested.</a:t>
            </a:r>
          </a:p>
          <a:p>
            <a:endParaRPr lang="en-GB" sz="1200" dirty="0"/>
          </a:p>
        </p:txBody>
      </p:sp>
      <p:sp>
        <p:nvSpPr>
          <p:cNvPr id="4" name="Slide Number Placeholder 3"/>
          <p:cNvSpPr>
            <a:spLocks noGrp="1"/>
          </p:cNvSpPr>
          <p:nvPr>
            <p:ph type="sldNum" sz="quarter" idx="5"/>
          </p:nvPr>
        </p:nvSpPr>
        <p:spPr/>
        <p:txBody>
          <a:bodyPr/>
          <a:lstStyle/>
          <a:p>
            <a:fld id="{C6B98935-8F2B-6447-B801-1C51D134090F}" type="slidenum">
              <a:rPr lang="en-US" smtClean="0"/>
              <a:t>10</a:t>
            </a:fld>
            <a:endParaRPr lang="en-US"/>
          </a:p>
        </p:txBody>
      </p:sp>
    </p:spTree>
    <p:extLst>
      <p:ext uri="{BB962C8B-B14F-4D97-AF65-F5344CB8AC3E}">
        <p14:creationId xmlns:p14="http://schemas.microsoft.com/office/powerpoint/2010/main" val="2381030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F7AFFB9B-9FB8-469E-96F9-4D32314110B6}" type="datetimeFigureOut">
              <a:rPr lang="en-US" smtClean="0"/>
              <a:t>6/24/19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47259552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5BB1C6-BF8F-4481-8AB2-603A1C8A906A}" type="datetimeFigureOut">
              <a:rPr lang="en-US" smtClean="0"/>
              <a:t>6/24/19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9872919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5BB1C6-BF8F-4481-8AB2-603A1C8A906A}" type="datetimeFigureOut">
              <a:rPr lang="en-US" smtClean="0"/>
              <a:t>6/24/19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6429113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6/24/19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41421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5BB1C6-BF8F-4481-8AB2-603A1C8A906A}" type="datetimeFigureOut">
              <a:rPr lang="en-US" smtClean="0"/>
              <a:t>6/24/19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1870002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F7F47CF-67C9-420C-80A5-E2069FF0C2DF}" type="datetimeFigureOut">
              <a:rPr lang="en-US" smtClean="0"/>
              <a:t>6/24/19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25918068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35BB1C6-BF8F-4481-8AB2-603A1C8A906A}" type="datetimeFigureOut">
              <a:rPr lang="en-US" smtClean="0"/>
              <a:t>6/24/19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2409009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35BB1C6-BF8F-4481-8AB2-603A1C8A906A}" type="datetimeFigureOut">
              <a:rPr lang="en-US" smtClean="0"/>
              <a:t>6/24/19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3666219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smtClean="0"/>
              <a:t>6/24/19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895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smtClean="0"/>
              <a:t>6/24/19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640378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35BB1C6-BF8F-4481-8AB2-603A1C8A906A}" type="datetimeFigureOut">
              <a:rPr lang="en-US" smtClean="0"/>
              <a:t>6/24/19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1210569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2EF78E3-FDA3-4D28-AAA2-0B81F349A39D}" type="datetimeFigureOut">
              <a:rPr lang="en-US" smtClean="0"/>
              <a:t>6/24/19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01250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C35BB1C6-BF8F-4481-8AB2-603A1C8A906A}" type="datetimeFigureOut">
              <a:rPr lang="en-US" smtClean="0"/>
              <a:t>6/24/19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73010562"/>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Mentorship"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Coaching"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C51F-05EE-F04D-A0B7-833B974C5227}"/>
              </a:ext>
            </a:extLst>
          </p:cNvPr>
          <p:cNvSpPr>
            <a:spLocks noGrp="1"/>
          </p:cNvSpPr>
          <p:nvPr>
            <p:ph type="ctrTitle"/>
          </p:nvPr>
        </p:nvSpPr>
        <p:spPr/>
        <p:txBody>
          <a:bodyPr/>
          <a:lstStyle/>
          <a:p>
            <a:r>
              <a:rPr lang="en-US" b="1" dirty="0"/>
              <a:t>Mentoring</a:t>
            </a:r>
          </a:p>
        </p:txBody>
      </p:sp>
    </p:spTree>
    <p:extLst>
      <p:ext uri="{BB962C8B-B14F-4D97-AF65-F5344CB8AC3E}">
        <p14:creationId xmlns:p14="http://schemas.microsoft.com/office/powerpoint/2010/main" val="2269055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C8191-C62F-234A-BB3D-449D5CAE460F}"/>
              </a:ext>
            </a:extLst>
          </p:cNvPr>
          <p:cNvSpPr>
            <a:spLocks noGrp="1"/>
          </p:cNvSpPr>
          <p:nvPr>
            <p:ph type="title"/>
          </p:nvPr>
        </p:nvSpPr>
        <p:spPr/>
        <p:txBody>
          <a:bodyPr/>
          <a:lstStyle/>
          <a:p>
            <a:r>
              <a:rPr lang="en-GB" b="1" dirty="0"/>
              <a:t>Good Mentoring</a:t>
            </a:r>
            <a:endParaRPr lang="en-US" b="1" dirty="0"/>
          </a:p>
        </p:txBody>
      </p:sp>
      <p:sp>
        <p:nvSpPr>
          <p:cNvPr id="3" name="Content Placeholder 2">
            <a:extLst>
              <a:ext uri="{FF2B5EF4-FFF2-40B4-BE49-F238E27FC236}">
                <a16:creationId xmlns:a16="http://schemas.microsoft.com/office/drawing/2014/main" id="{8D6E339C-0CAC-8648-9067-F2E2991C90C2}"/>
              </a:ext>
            </a:extLst>
          </p:cNvPr>
          <p:cNvSpPr>
            <a:spLocks noGrp="1"/>
          </p:cNvSpPr>
          <p:nvPr>
            <p:ph sz="quarter" idx="13"/>
          </p:nvPr>
        </p:nvSpPr>
        <p:spPr>
          <a:xfrm>
            <a:off x="1219200" y="1773405"/>
            <a:ext cx="9861307" cy="3311189"/>
          </a:xfrm>
        </p:spPr>
        <p:txBody>
          <a:bodyPr>
            <a:noAutofit/>
          </a:bodyPr>
          <a:lstStyle/>
          <a:p>
            <a:r>
              <a:rPr lang="en-US" sz="2800" dirty="0"/>
              <a:t>Ask questions</a:t>
            </a:r>
          </a:p>
          <a:p>
            <a:r>
              <a:rPr lang="en-GB" sz="2800" dirty="0"/>
              <a:t>Be clear on where the line is drawn between mentor responsibilities and those of the manager</a:t>
            </a:r>
          </a:p>
          <a:p>
            <a:r>
              <a:rPr lang="en-GB" sz="2800" dirty="0"/>
              <a:t>Agree on goals for the mentoring relationship</a:t>
            </a:r>
          </a:p>
          <a:p>
            <a:r>
              <a:rPr lang="en-GB" sz="2800" dirty="0"/>
              <a:t>Act as a colleague first, an expert second</a:t>
            </a:r>
          </a:p>
          <a:p>
            <a:r>
              <a:rPr lang="en-GB" sz="2800" dirty="0"/>
              <a:t>Set realistic expectations</a:t>
            </a:r>
          </a:p>
          <a:p>
            <a:r>
              <a:rPr lang="en-GB" sz="2800" dirty="0"/>
              <a:t>Evaluate progress periodically </a:t>
            </a:r>
          </a:p>
          <a:p>
            <a:r>
              <a:rPr lang="en-GB" sz="2800" dirty="0">
                <a:solidFill>
                  <a:schemeClr val="tx1"/>
                </a:solidFill>
              </a:rPr>
              <a:t>Lets the mentee lead</a:t>
            </a:r>
          </a:p>
          <a:p>
            <a:endParaRPr lang="en-GB" sz="2800" dirty="0"/>
          </a:p>
        </p:txBody>
      </p:sp>
    </p:spTree>
    <p:extLst>
      <p:ext uri="{BB962C8B-B14F-4D97-AF65-F5344CB8AC3E}">
        <p14:creationId xmlns:p14="http://schemas.microsoft.com/office/powerpoint/2010/main" val="3782636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6"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7"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9" name="Rectangle 18">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802369-C2C4-FE46-9BCD-2A3667E03C2D}"/>
              </a:ext>
            </a:extLst>
          </p:cNvPr>
          <p:cNvSpPr>
            <a:spLocks noGrp="1"/>
          </p:cNvSpPr>
          <p:nvPr>
            <p:ph type="title"/>
          </p:nvPr>
        </p:nvSpPr>
        <p:spPr>
          <a:xfrm>
            <a:off x="8154186" y="634028"/>
            <a:ext cx="3355942" cy="3732835"/>
          </a:xfrm>
        </p:spPr>
        <p:txBody>
          <a:bodyPr vert="horz" lIns="91440" tIns="45720" rIns="91440" bIns="45720" rtlCol="0" anchor="b">
            <a:normAutofit fontScale="90000"/>
          </a:bodyPr>
          <a:lstStyle/>
          <a:p>
            <a:pPr algn="ctr"/>
            <a:r>
              <a:rPr lang="en-US" sz="4700" b="1" cap="all" dirty="0"/>
              <a:t>I never mentored anyone</a:t>
            </a:r>
            <a:br>
              <a:rPr lang="en-US" sz="4700" b="1" cap="all" dirty="0"/>
            </a:br>
            <a:br>
              <a:rPr lang="en-US" sz="4700" b="1" cap="all" dirty="0"/>
            </a:br>
            <a:r>
              <a:rPr lang="en-US" sz="4700" b="1" cap="all" dirty="0"/>
              <a:t> how do I start?</a:t>
            </a:r>
          </a:p>
        </p:txBody>
      </p:sp>
      <p:sp>
        <p:nvSpPr>
          <p:cNvPr id="21"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3"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12" name="Content Placeholder 3">
            <a:extLst>
              <a:ext uri="{FF2B5EF4-FFF2-40B4-BE49-F238E27FC236}">
                <a16:creationId xmlns:a16="http://schemas.microsoft.com/office/drawing/2014/main" id="{1F51C87A-0BE2-6449-A419-25616629DFEC}"/>
              </a:ext>
            </a:extLst>
          </p:cNvPr>
          <p:cNvPicPr>
            <a:picLocks noGrp="1" noChangeAspect="1"/>
          </p:cNvPicPr>
          <p:nvPr>
            <p:ph sz="quarter" idx="13"/>
          </p:nvPr>
        </p:nvPicPr>
        <p:blipFill>
          <a:blip r:embed="rId2"/>
          <a:stretch>
            <a:fillRect/>
          </a:stretch>
        </p:blipFill>
        <p:spPr>
          <a:xfrm>
            <a:off x="1379023" y="1936940"/>
            <a:ext cx="5659222" cy="3183312"/>
          </a:xfrm>
          <a:prstGeom prst="rect">
            <a:avLst/>
          </a:prstGeom>
        </p:spPr>
      </p:pic>
    </p:spTree>
    <p:extLst>
      <p:ext uri="{BB962C8B-B14F-4D97-AF65-F5344CB8AC3E}">
        <p14:creationId xmlns:p14="http://schemas.microsoft.com/office/powerpoint/2010/main" val="9429491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3"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6" name="Rectangle 15">
            <a:extLst>
              <a:ext uri="{FF2B5EF4-FFF2-40B4-BE49-F238E27FC236}">
                <a16:creationId xmlns:a16="http://schemas.microsoft.com/office/drawing/2014/main" id="{CB73C468-D875-4A8E-A540-E43BF8232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5039C1-BB9D-5246-953A-0ED680C309DE}"/>
              </a:ext>
            </a:extLst>
          </p:cNvPr>
          <p:cNvSpPr>
            <a:spLocks noGrp="1"/>
          </p:cNvSpPr>
          <p:nvPr>
            <p:ph type="title"/>
          </p:nvPr>
        </p:nvSpPr>
        <p:spPr>
          <a:xfrm>
            <a:off x="6711885" y="634028"/>
            <a:ext cx="4798243" cy="3732835"/>
          </a:xfrm>
        </p:spPr>
        <p:txBody>
          <a:bodyPr vert="horz" lIns="91440" tIns="45720" rIns="91440" bIns="45720" rtlCol="0" anchor="b">
            <a:normAutofit/>
          </a:bodyPr>
          <a:lstStyle/>
          <a:p>
            <a:pPr algn="ctr"/>
            <a:r>
              <a:rPr lang="en-US" sz="7200" b="1" cap="all" dirty="0"/>
              <a:t>GROW Model</a:t>
            </a:r>
          </a:p>
        </p:txBody>
      </p:sp>
      <p:sp>
        <p:nvSpPr>
          <p:cNvPr id="18" name="Freeform 6">
            <a:extLst>
              <a:ext uri="{FF2B5EF4-FFF2-40B4-BE49-F238E27FC236}">
                <a16:creationId xmlns:a16="http://schemas.microsoft.com/office/drawing/2014/main" id="{B4734F2F-19FC-4D35-9BDE-5CEAD57D9B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27878"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0" name="Freeform 6">
            <a:extLst>
              <a:ext uri="{FF2B5EF4-FFF2-40B4-BE49-F238E27FC236}">
                <a16:creationId xmlns:a16="http://schemas.microsoft.com/office/drawing/2014/main" id="{D97A8A26-FD96-4968-A34A-727382AC7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9" name="Content Placeholder 5" descr="A close up of a logo&#10;&#10;Description automatically generated">
            <a:extLst>
              <a:ext uri="{FF2B5EF4-FFF2-40B4-BE49-F238E27FC236}">
                <a16:creationId xmlns:a16="http://schemas.microsoft.com/office/drawing/2014/main" id="{9F9E9B4D-74B8-AA40-867B-BFF17A07F2D3}"/>
              </a:ext>
            </a:extLst>
          </p:cNvPr>
          <p:cNvPicPr>
            <a:picLocks noGrp="1" noChangeAspect="1"/>
          </p:cNvPicPr>
          <p:nvPr>
            <p:ph sz="quarter" idx="13"/>
          </p:nvPr>
        </p:nvPicPr>
        <p:blipFill>
          <a:blip r:embed="rId3"/>
          <a:stretch>
            <a:fillRect/>
          </a:stretch>
        </p:blipFill>
        <p:spPr>
          <a:xfrm>
            <a:off x="1178807" y="1378497"/>
            <a:ext cx="4580248" cy="4408488"/>
          </a:xfrm>
          <a:prstGeom prst="rect">
            <a:avLst/>
          </a:prstGeom>
        </p:spPr>
      </p:pic>
    </p:spTree>
    <p:extLst>
      <p:ext uri="{BB962C8B-B14F-4D97-AF65-F5344CB8AC3E}">
        <p14:creationId xmlns:p14="http://schemas.microsoft.com/office/powerpoint/2010/main" val="1434377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01367-D2E4-C045-A0BF-FCF4BF288683}"/>
              </a:ext>
            </a:extLst>
          </p:cNvPr>
          <p:cNvSpPr>
            <a:spLocks noGrp="1"/>
          </p:cNvSpPr>
          <p:nvPr>
            <p:ph type="title"/>
          </p:nvPr>
        </p:nvSpPr>
        <p:spPr/>
        <p:txBody>
          <a:bodyPr/>
          <a:lstStyle/>
          <a:p>
            <a:r>
              <a:rPr lang="en-US" b="1" dirty="0"/>
              <a:t>Why? </a:t>
            </a:r>
            <a:r>
              <a:rPr lang="en-GB" b="1" dirty="0"/>
              <a:t>Benefits for mentees</a:t>
            </a:r>
            <a:br>
              <a:rPr lang="en-GB" b="1" dirty="0"/>
            </a:br>
            <a:endParaRPr lang="en-US" b="1" dirty="0"/>
          </a:p>
        </p:txBody>
      </p:sp>
      <p:sp>
        <p:nvSpPr>
          <p:cNvPr id="3" name="Content Placeholder 2">
            <a:extLst>
              <a:ext uri="{FF2B5EF4-FFF2-40B4-BE49-F238E27FC236}">
                <a16:creationId xmlns:a16="http://schemas.microsoft.com/office/drawing/2014/main" id="{2083E051-01DB-8043-B1AC-43EA166FE920}"/>
              </a:ext>
            </a:extLst>
          </p:cNvPr>
          <p:cNvSpPr>
            <a:spLocks noGrp="1"/>
          </p:cNvSpPr>
          <p:nvPr>
            <p:ph sz="quarter" idx="13"/>
          </p:nvPr>
        </p:nvSpPr>
        <p:spPr>
          <a:xfrm>
            <a:off x="1371600" y="2063396"/>
            <a:ext cx="9708907" cy="3311189"/>
          </a:xfrm>
        </p:spPr>
        <p:txBody>
          <a:bodyPr>
            <a:normAutofit/>
          </a:bodyPr>
          <a:lstStyle/>
          <a:p>
            <a:r>
              <a:rPr lang="en-GB" sz="2800" dirty="0"/>
              <a:t>Exposure to new ideas and ways of thinking</a:t>
            </a:r>
          </a:p>
          <a:p>
            <a:r>
              <a:rPr lang="en-GB" sz="2800" dirty="0"/>
              <a:t>Advice on developing strengths and overcoming weaknesses</a:t>
            </a:r>
          </a:p>
          <a:p>
            <a:r>
              <a:rPr lang="en-GB" sz="2800" dirty="0"/>
              <a:t>Guidance on professional development and advancement</a:t>
            </a:r>
          </a:p>
          <a:p>
            <a:r>
              <a:rPr lang="en-GB" sz="2800" dirty="0"/>
              <a:t>Learn to take better control of his or her career </a:t>
            </a:r>
          </a:p>
          <a:p>
            <a:r>
              <a:rPr lang="en-GB" sz="2800" dirty="0"/>
              <a:t>Opportunity to develop new skills and knowledge</a:t>
            </a:r>
          </a:p>
          <a:p>
            <a:endParaRPr lang="en-GB" sz="2800" dirty="0"/>
          </a:p>
        </p:txBody>
      </p:sp>
    </p:spTree>
    <p:extLst>
      <p:ext uri="{BB962C8B-B14F-4D97-AF65-F5344CB8AC3E}">
        <p14:creationId xmlns:p14="http://schemas.microsoft.com/office/powerpoint/2010/main" val="4003346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63A16-A31C-104F-92C8-9D0F045C0B55}"/>
              </a:ext>
            </a:extLst>
          </p:cNvPr>
          <p:cNvSpPr>
            <a:spLocks noGrp="1"/>
          </p:cNvSpPr>
          <p:nvPr>
            <p:ph type="title"/>
          </p:nvPr>
        </p:nvSpPr>
        <p:spPr/>
        <p:txBody>
          <a:bodyPr/>
          <a:lstStyle/>
          <a:p>
            <a:r>
              <a:rPr lang="en-US" b="1" dirty="0"/>
              <a:t>Why? </a:t>
            </a:r>
            <a:r>
              <a:rPr lang="en-GB" b="1" dirty="0"/>
              <a:t>Benefits for mentors</a:t>
            </a:r>
            <a:br>
              <a:rPr lang="en-GB" b="1" dirty="0"/>
            </a:br>
            <a:endParaRPr lang="en-US" b="1" dirty="0"/>
          </a:p>
        </p:txBody>
      </p:sp>
      <p:sp>
        <p:nvSpPr>
          <p:cNvPr id="3" name="Content Placeholder 2">
            <a:extLst>
              <a:ext uri="{FF2B5EF4-FFF2-40B4-BE49-F238E27FC236}">
                <a16:creationId xmlns:a16="http://schemas.microsoft.com/office/drawing/2014/main" id="{5F69F130-1980-4D4D-93EC-D1D2AE8AC702}"/>
              </a:ext>
            </a:extLst>
          </p:cNvPr>
          <p:cNvSpPr>
            <a:spLocks noGrp="1"/>
          </p:cNvSpPr>
          <p:nvPr>
            <p:ph sz="quarter" idx="13"/>
          </p:nvPr>
        </p:nvSpPr>
        <p:spPr>
          <a:xfrm>
            <a:off x="1219200" y="1773405"/>
            <a:ext cx="9861307" cy="3311189"/>
          </a:xfrm>
        </p:spPr>
        <p:txBody>
          <a:bodyPr>
            <a:noAutofit/>
          </a:bodyPr>
          <a:lstStyle/>
          <a:p>
            <a:r>
              <a:rPr lang="en-GB" sz="2800" dirty="0"/>
              <a:t>Recognition as a subject matter expert and leader</a:t>
            </a:r>
          </a:p>
          <a:p>
            <a:r>
              <a:rPr lang="en-GB" sz="2800" dirty="0"/>
              <a:t>Exposure to fresh perspectives, ideas and approaches</a:t>
            </a:r>
          </a:p>
          <a:p>
            <a:r>
              <a:rPr lang="en-GB" sz="2800" dirty="0"/>
              <a:t>Extension of their professional development record</a:t>
            </a:r>
          </a:p>
          <a:p>
            <a:r>
              <a:rPr lang="en-GB" sz="2800" dirty="0"/>
              <a:t>Opportunity to reflect on their own goals and practices</a:t>
            </a:r>
          </a:p>
          <a:p>
            <a:r>
              <a:rPr lang="en-GB" sz="2800" dirty="0"/>
              <a:t>Development of their personal leadership skills</a:t>
            </a:r>
          </a:p>
          <a:p>
            <a:r>
              <a:rPr lang="en-GB" sz="2800" dirty="0"/>
              <a:t>Increase the mentor's sense of self-worth</a:t>
            </a:r>
          </a:p>
          <a:p>
            <a:r>
              <a:rPr lang="en-GB" sz="2800" dirty="0"/>
              <a:t>Improve communication skills</a:t>
            </a:r>
          </a:p>
        </p:txBody>
      </p:sp>
    </p:spTree>
    <p:extLst>
      <p:ext uri="{BB962C8B-B14F-4D97-AF65-F5344CB8AC3E}">
        <p14:creationId xmlns:p14="http://schemas.microsoft.com/office/powerpoint/2010/main" val="25828151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1C727-6CC6-C949-ADA1-72C1259868AD}"/>
              </a:ext>
            </a:extLst>
          </p:cNvPr>
          <p:cNvSpPr>
            <a:spLocks noGrp="1"/>
          </p:cNvSpPr>
          <p:nvPr>
            <p:ph type="title"/>
          </p:nvPr>
        </p:nvSpPr>
        <p:spPr/>
        <p:txBody>
          <a:bodyPr/>
          <a:lstStyle/>
          <a:p>
            <a:r>
              <a:rPr lang="en-US" b="1" dirty="0"/>
              <a:t>Why? </a:t>
            </a:r>
            <a:r>
              <a:rPr lang="en-GB" b="1" dirty="0"/>
              <a:t>Benefits for the company</a:t>
            </a:r>
            <a:br>
              <a:rPr lang="en-GB" b="1" dirty="0"/>
            </a:br>
            <a:endParaRPr lang="en-US" b="1" dirty="0"/>
          </a:p>
        </p:txBody>
      </p:sp>
      <p:sp>
        <p:nvSpPr>
          <p:cNvPr id="3" name="Content Placeholder 2">
            <a:extLst>
              <a:ext uri="{FF2B5EF4-FFF2-40B4-BE49-F238E27FC236}">
                <a16:creationId xmlns:a16="http://schemas.microsoft.com/office/drawing/2014/main" id="{8614C5CD-F982-1748-86AD-D9703A0E5B2D}"/>
              </a:ext>
            </a:extLst>
          </p:cNvPr>
          <p:cNvSpPr>
            <a:spLocks noGrp="1"/>
          </p:cNvSpPr>
          <p:nvPr>
            <p:ph sz="quarter" idx="13"/>
          </p:nvPr>
        </p:nvSpPr>
        <p:spPr>
          <a:xfrm>
            <a:off x="1219200" y="2063396"/>
            <a:ext cx="9861307" cy="3311189"/>
          </a:xfrm>
        </p:spPr>
        <p:txBody>
          <a:bodyPr>
            <a:normAutofit/>
          </a:bodyPr>
          <a:lstStyle/>
          <a:p>
            <a:r>
              <a:rPr lang="en-GB" sz="2800" dirty="0"/>
              <a:t>Develop a culture of personal and professional growth</a:t>
            </a:r>
          </a:p>
          <a:p>
            <a:r>
              <a:rPr lang="en-GB" sz="2800" dirty="0"/>
              <a:t>Share desired company behaviours and attitudes</a:t>
            </a:r>
          </a:p>
          <a:p>
            <a:r>
              <a:rPr lang="en-GB" sz="2800" dirty="0"/>
              <a:t>Enhance leadership and coaching skills</a:t>
            </a:r>
          </a:p>
          <a:p>
            <a:r>
              <a:rPr lang="en-GB" sz="2800" dirty="0"/>
              <a:t>Improve staff morale, performance and motivation</a:t>
            </a:r>
          </a:p>
          <a:p>
            <a:r>
              <a:rPr lang="en-GB" sz="2800" dirty="0"/>
              <a:t>Engage, retain and develop performers</a:t>
            </a:r>
          </a:p>
          <a:p>
            <a:r>
              <a:rPr lang="en-GB" sz="2800" dirty="0"/>
              <a:t>Helps grow a company’s talent pool from within</a:t>
            </a:r>
          </a:p>
          <a:p>
            <a:endParaRPr lang="en-US" sz="2800" dirty="0"/>
          </a:p>
        </p:txBody>
      </p:sp>
    </p:spTree>
    <p:extLst>
      <p:ext uri="{BB962C8B-B14F-4D97-AF65-F5344CB8AC3E}">
        <p14:creationId xmlns:p14="http://schemas.microsoft.com/office/powerpoint/2010/main" val="2171236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0A3876-DBD1-404F-A0A3-21F0737350FE}"/>
              </a:ext>
            </a:extLst>
          </p:cNvPr>
          <p:cNvSpPr txBox="1"/>
          <p:nvPr/>
        </p:nvSpPr>
        <p:spPr>
          <a:xfrm>
            <a:off x="6013204" y="2375837"/>
            <a:ext cx="4280659" cy="523220"/>
          </a:xfrm>
          <a:prstGeom prst="rect">
            <a:avLst/>
          </a:prstGeom>
          <a:noFill/>
        </p:spPr>
        <p:txBody>
          <a:bodyPr wrap="none" rtlCol="0">
            <a:spAutoFit/>
          </a:bodyPr>
          <a:lstStyle/>
          <a:p>
            <a:r>
              <a:rPr lang="en-US" sz="2800" dirty="0"/>
              <a:t>Are you mentoring anyone?</a:t>
            </a:r>
          </a:p>
        </p:txBody>
      </p:sp>
      <p:sp>
        <p:nvSpPr>
          <p:cNvPr id="7" name="Rectangle 6">
            <a:extLst>
              <a:ext uri="{FF2B5EF4-FFF2-40B4-BE49-F238E27FC236}">
                <a16:creationId xmlns:a16="http://schemas.microsoft.com/office/drawing/2014/main" id="{89833E51-FD38-9C44-A247-3873948323F0}"/>
              </a:ext>
            </a:extLst>
          </p:cNvPr>
          <p:cNvSpPr/>
          <p:nvPr/>
        </p:nvSpPr>
        <p:spPr>
          <a:xfrm>
            <a:off x="1355968" y="3697333"/>
            <a:ext cx="7956602" cy="523220"/>
          </a:xfrm>
          <a:prstGeom prst="rect">
            <a:avLst/>
          </a:prstGeom>
        </p:spPr>
        <p:txBody>
          <a:bodyPr wrap="none">
            <a:spAutoFit/>
          </a:bodyPr>
          <a:lstStyle/>
          <a:p>
            <a:r>
              <a:rPr lang="en-US" sz="2800" dirty="0"/>
              <a:t>Does your idea of mentoring match my description?</a:t>
            </a:r>
          </a:p>
        </p:txBody>
      </p:sp>
      <p:sp>
        <p:nvSpPr>
          <p:cNvPr id="9" name="TextBox 8">
            <a:extLst>
              <a:ext uri="{FF2B5EF4-FFF2-40B4-BE49-F238E27FC236}">
                <a16:creationId xmlns:a16="http://schemas.microsoft.com/office/drawing/2014/main" id="{885288C9-5330-7844-A016-EBD574C2787B}"/>
              </a:ext>
            </a:extLst>
          </p:cNvPr>
          <p:cNvSpPr txBox="1"/>
          <p:nvPr/>
        </p:nvSpPr>
        <p:spPr>
          <a:xfrm>
            <a:off x="5334269" y="4959594"/>
            <a:ext cx="5638531" cy="523220"/>
          </a:xfrm>
          <a:prstGeom prst="rect">
            <a:avLst/>
          </a:prstGeom>
          <a:noFill/>
        </p:spPr>
        <p:txBody>
          <a:bodyPr wrap="none" rtlCol="0">
            <a:spAutoFit/>
          </a:bodyPr>
          <a:lstStyle/>
          <a:p>
            <a:r>
              <a:rPr lang="en-US" sz="2800" dirty="0"/>
              <a:t>Any bad experience with mentoring?</a:t>
            </a:r>
          </a:p>
        </p:txBody>
      </p:sp>
      <p:sp>
        <p:nvSpPr>
          <p:cNvPr id="11" name="TextBox 10">
            <a:extLst>
              <a:ext uri="{FF2B5EF4-FFF2-40B4-BE49-F238E27FC236}">
                <a16:creationId xmlns:a16="http://schemas.microsoft.com/office/drawing/2014/main" id="{B15BE985-A9A9-CF40-8E16-F2C9CAB68EDD}"/>
              </a:ext>
            </a:extLst>
          </p:cNvPr>
          <p:cNvSpPr txBox="1"/>
          <p:nvPr/>
        </p:nvSpPr>
        <p:spPr>
          <a:xfrm>
            <a:off x="2013344" y="1113576"/>
            <a:ext cx="4821641" cy="523220"/>
          </a:xfrm>
          <a:prstGeom prst="rect">
            <a:avLst/>
          </a:prstGeom>
          <a:noFill/>
        </p:spPr>
        <p:txBody>
          <a:bodyPr wrap="none" rtlCol="0">
            <a:spAutoFit/>
          </a:bodyPr>
          <a:lstStyle/>
          <a:p>
            <a:r>
              <a:rPr lang="en-US" sz="2800" dirty="0"/>
              <a:t>Is it worth promote mentoring?</a:t>
            </a:r>
          </a:p>
        </p:txBody>
      </p:sp>
    </p:spTree>
    <p:extLst>
      <p:ext uri="{BB962C8B-B14F-4D97-AF65-F5344CB8AC3E}">
        <p14:creationId xmlns:p14="http://schemas.microsoft.com/office/powerpoint/2010/main" val="2219967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29354-C98D-374D-B14B-86727D99DC33}"/>
              </a:ext>
            </a:extLst>
          </p:cNvPr>
          <p:cNvSpPr>
            <a:spLocks noGrp="1"/>
          </p:cNvSpPr>
          <p:nvPr>
            <p:ph type="title"/>
          </p:nvPr>
        </p:nvSpPr>
        <p:spPr/>
        <p:txBody>
          <a:bodyPr/>
          <a:lstStyle/>
          <a:p>
            <a:r>
              <a:rPr lang="en-US" b="1" dirty="0"/>
              <a:t>Mentoring</a:t>
            </a:r>
          </a:p>
        </p:txBody>
      </p:sp>
      <p:sp>
        <p:nvSpPr>
          <p:cNvPr id="3" name="Content Placeholder 2">
            <a:extLst>
              <a:ext uri="{FF2B5EF4-FFF2-40B4-BE49-F238E27FC236}">
                <a16:creationId xmlns:a16="http://schemas.microsoft.com/office/drawing/2014/main" id="{89BD80F3-108F-5746-A314-7E4CED9BB17B}"/>
              </a:ext>
            </a:extLst>
          </p:cNvPr>
          <p:cNvSpPr>
            <a:spLocks noGrp="1"/>
          </p:cNvSpPr>
          <p:nvPr>
            <p:ph sz="quarter" idx="13"/>
          </p:nvPr>
        </p:nvSpPr>
        <p:spPr>
          <a:xfrm>
            <a:off x="1479307" y="2063396"/>
            <a:ext cx="9601200" cy="3311189"/>
          </a:xfrm>
        </p:spPr>
        <p:txBody>
          <a:bodyPr>
            <a:noAutofit/>
          </a:bodyPr>
          <a:lstStyle/>
          <a:p>
            <a:pPr marL="0" indent="0">
              <a:buNone/>
            </a:pPr>
            <a:r>
              <a:rPr lang="en-GB" sz="2700" dirty="0"/>
              <a:t>A relationship in which a </a:t>
            </a:r>
            <a:r>
              <a:rPr lang="en-GB" sz="2700" dirty="0">
                <a:highlight>
                  <a:srgbClr val="FFFF00"/>
                </a:highlight>
              </a:rPr>
              <a:t>more experienced or more knowledgeable person helps to guide a less experienced or less knowledgeable person</a:t>
            </a:r>
            <a:r>
              <a:rPr lang="en-GB" sz="2700" dirty="0"/>
              <a:t>. </a:t>
            </a:r>
            <a:r>
              <a:rPr lang="en-GB" sz="2700" dirty="0">
                <a:highlight>
                  <a:srgbClr val="FFFF00"/>
                </a:highlight>
              </a:rPr>
              <a:t>The Mentor  may be older or younger</a:t>
            </a:r>
            <a:r>
              <a:rPr lang="en-GB" sz="2700" dirty="0"/>
              <a:t> than the person being mentored, but he or she must have a certain area of expertise. </a:t>
            </a:r>
            <a:r>
              <a:rPr lang="en-GB" sz="2700" dirty="0">
                <a:highlight>
                  <a:srgbClr val="FFFF00"/>
                </a:highlight>
              </a:rPr>
              <a:t>It is a learning and development partnership</a:t>
            </a:r>
            <a:r>
              <a:rPr lang="en-GB" sz="2700" dirty="0"/>
              <a:t> between someone with vast experience and someone who wants to learn.</a:t>
            </a:r>
          </a:p>
          <a:p>
            <a:pPr marL="0" indent="0" algn="r">
              <a:buNone/>
            </a:pPr>
            <a:r>
              <a:rPr lang="en-GB" sz="1200" i="1" dirty="0"/>
              <a:t>Wikipedia </a:t>
            </a:r>
            <a:r>
              <a:rPr lang="en-GB" sz="1200" i="1" dirty="0">
                <a:hlinkClick r:id="rId3"/>
              </a:rPr>
              <a:t>https://en.wikipedia.org/wiki/Mentorship</a:t>
            </a:r>
            <a:endParaRPr lang="en-US" sz="1200" i="1" dirty="0"/>
          </a:p>
        </p:txBody>
      </p:sp>
    </p:spTree>
    <p:extLst>
      <p:ext uri="{BB962C8B-B14F-4D97-AF65-F5344CB8AC3E}">
        <p14:creationId xmlns:p14="http://schemas.microsoft.com/office/powerpoint/2010/main" val="4000907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B5AC9-D3DC-3E40-BCCD-7986C91FA54D}"/>
              </a:ext>
            </a:extLst>
          </p:cNvPr>
          <p:cNvSpPr>
            <a:spLocks noGrp="1"/>
          </p:cNvSpPr>
          <p:nvPr>
            <p:ph type="title"/>
          </p:nvPr>
        </p:nvSpPr>
        <p:spPr/>
        <p:txBody>
          <a:bodyPr/>
          <a:lstStyle/>
          <a:p>
            <a:r>
              <a:rPr lang="en-US" b="1" dirty="0"/>
              <a:t>Etymology</a:t>
            </a:r>
          </a:p>
        </p:txBody>
      </p:sp>
      <p:pic>
        <p:nvPicPr>
          <p:cNvPr id="5" name="Content Placeholder 4">
            <a:extLst>
              <a:ext uri="{FF2B5EF4-FFF2-40B4-BE49-F238E27FC236}">
                <a16:creationId xmlns:a16="http://schemas.microsoft.com/office/drawing/2014/main" id="{BB4BCC63-451A-0C45-98FD-CFB41A4D2138}"/>
              </a:ext>
            </a:extLst>
          </p:cNvPr>
          <p:cNvPicPr>
            <a:picLocks noGrp="1" noChangeAspect="1"/>
          </p:cNvPicPr>
          <p:nvPr>
            <p:ph sz="quarter" idx="13"/>
          </p:nvPr>
        </p:nvPicPr>
        <p:blipFill>
          <a:blip r:embed="rId3"/>
          <a:stretch>
            <a:fillRect/>
          </a:stretch>
        </p:blipFill>
        <p:spPr>
          <a:xfrm>
            <a:off x="2048827" y="1719783"/>
            <a:ext cx="3366277" cy="4247669"/>
          </a:xfrm>
          <a:prstGeom prst="rect">
            <a:avLst/>
          </a:prstGeom>
        </p:spPr>
      </p:pic>
      <p:pic>
        <p:nvPicPr>
          <p:cNvPr id="6" name="Picture 5">
            <a:extLst>
              <a:ext uri="{FF2B5EF4-FFF2-40B4-BE49-F238E27FC236}">
                <a16:creationId xmlns:a16="http://schemas.microsoft.com/office/drawing/2014/main" id="{E0401780-627E-174E-8248-CED2AA2C102B}"/>
              </a:ext>
            </a:extLst>
          </p:cNvPr>
          <p:cNvPicPr>
            <a:picLocks noChangeAspect="1"/>
          </p:cNvPicPr>
          <p:nvPr/>
        </p:nvPicPr>
        <p:blipFill>
          <a:blip r:embed="rId4"/>
          <a:stretch>
            <a:fillRect/>
          </a:stretch>
        </p:blipFill>
        <p:spPr>
          <a:xfrm>
            <a:off x="6566647" y="1719783"/>
            <a:ext cx="4253753" cy="4253753"/>
          </a:xfrm>
          <a:prstGeom prst="rect">
            <a:avLst/>
          </a:prstGeom>
        </p:spPr>
      </p:pic>
    </p:spTree>
    <p:extLst>
      <p:ext uri="{BB962C8B-B14F-4D97-AF65-F5344CB8AC3E}">
        <p14:creationId xmlns:p14="http://schemas.microsoft.com/office/powerpoint/2010/main" val="392436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1CA3D-2AD1-7546-BC26-0A02FDA8735F}"/>
              </a:ext>
            </a:extLst>
          </p:cNvPr>
          <p:cNvSpPr>
            <a:spLocks noGrp="1"/>
          </p:cNvSpPr>
          <p:nvPr>
            <p:ph type="title"/>
          </p:nvPr>
        </p:nvSpPr>
        <p:spPr/>
        <p:txBody>
          <a:bodyPr/>
          <a:lstStyle/>
          <a:p>
            <a:r>
              <a:rPr lang="en-US" b="1" dirty="0"/>
              <a:t>Etymology</a:t>
            </a:r>
          </a:p>
        </p:txBody>
      </p:sp>
      <p:pic>
        <p:nvPicPr>
          <p:cNvPr id="5" name="Picture 4">
            <a:extLst>
              <a:ext uri="{FF2B5EF4-FFF2-40B4-BE49-F238E27FC236}">
                <a16:creationId xmlns:a16="http://schemas.microsoft.com/office/drawing/2014/main" id="{C93FE40A-DB89-3340-90A4-AD4734BB311B}"/>
              </a:ext>
            </a:extLst>
          </p:cNvPr>
          <p:cNvPicPr>
            <a:picLocks noChangeAspect="1"/>
          </p:cNvPicPr>
          <p:nvPr/>
        </p:nvPicPr>
        <p:blipFill>
          <a:blip r:embed="rId3"/>
          <a:stretch>
            <a:fillRect/>
          </a:stretch>
        </p:blipFill>
        <p:spPr>
          <a:xfrm>
            <a:off x="6679839" y="1734959"/>
            <a:ext cx="4597760" cy="4735692"/>
          </a:xfrm>
          <a:prstGeom prst="rect">
            <a:avLst/>
          </a:prstGeom>
        </p:spPr>
      </p:pic>
      <p:pic>
        <p:nvPicPr>
          <p:cNvPr id="7" name="Picture 6">
            <a:extLst>
              <a:ext uri="{FF2B5EF4-FFF2-40B4-BE49-F238E27FC236}">
                <a16:creationId xmlns:a16="http://schemas.microsoft.com/office/drawing/2014/main" id="{490CA5DE-585D-BC4A-93AA-DFF01CAB6464}"/>
              </a:ext>
            </a:extLst>
          </p:cNvPr>
          <p:cNvPicPr>
            <a:picLocks noChangeAspect="1"/>
          </p:cNvPicPr>
          <p:nvPr/>
        </p:nvPicPr>
        <p:blipFill rotWithShape="1">
          <a:blip r:embed="rId4"/>
          <a:srcRect b="6302"/>
          <a:stretch/>
        </p:blipFill>
        <p:spPr>
          <a:xfrm>
            <a:off x="2387600" y="1734959"/>
            <a:ext cx="3124562" cy="4705872"/>
          </a:xfrm>
          <a:prstGeom prst="rect">
            <a:avLst/>
          </a:prstGeom>
        </p:spPr>
      </p:pic>
    </p:spTree>
    <p:extLst>
      <p:ext uri="{BB962C8B-B14F-4D97-AF65-F5344CB8AC3E}">
        <p14:creationId xmlns:p14="http://schemas.microsoft.com/office/powerpoint/2010/main" val="4221206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22D5A-B2E6-5B4D-B94C-02E3CC85668F}"/>
              </a:ext>
            </a:extLst>
          </p:cNvPr>
          <p:cNvSpPr>
            <a:spLocks noGrp="1"/>
          </p:cNvSpPr>
          <p:nvPr>
            <p:ph type="title"/>
          </p:nvPr>
        </p:nvSpPr>
        <p:spPr>
          <a:xfrm rot="16200000">
            <a:off x="-2794000" y="889000"/>
            <a:ext cx="9601200" cy="1485900"/>
          </a:xfrm>
        </p:spPr>
        <p:txBody>
          <a:bodyPr>
            <a:normAutofit/>
          </a:bodyPr>
          <a:lstStyle/>
          <a:p>
            <a:r>
              <a:rPr lang="en-US" sz="6600" b="1" dirty="0"/>
              <a:t>Mentoring</a:t>
            </a:r>
          </a:p>
        </p:txBody>
      </p:sp>
      <p:sp>
        <p:nvSpPr>
          <p:cNvPr id="4" name="Title 1">
            <a:extLst>
              <a:ext uri="{FF2B5EF4-FFF2-40B4-BE49-F238E27FC236}">
                <a16:creationId xmlns:a16="http://schemas.microsoft.com/office/drawing/2014/main" id="{A9DD1A4F-8C3D-F74A-8637-465409F6731A}"/>
              </a:ext>
            </a:extLst>
          </p:cNvPr>
          <p:cNvSpPr txBox="1">
            <a:spLocks/>
          </p:cNvSpPr>
          <p:nvPr/>
        </p:nvSpPr>
        <p:spPr>
          <a:xfrm rot="5400000">
            <a:off x="6816724" y="3463925"/>
            <a:ext cx="7829550" cy="1485900"/>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6600" b="1" dirty="0"/>
              <a:t>Coaching</a:t>
            </a:r>
          </a:p>
        </p:txBody>
      </p:sp>
      <p:pic>
        <p:nvPicPr>
          <p:cNvPr id="5" name="Picture 4">
            <a:extLst>
              <a:ext uri="{FF2B5EF4-FFF2-40B4-BE49-F238E27FC236}">
                <a16:creationId xmlns:a16="http://schemas.microsoft.com/office/drawing/2014/main" id="{2DEDEBC1-5553-BD43-9C75-AE734506AEEB}"/>
              </a:ext>
            </a:extLst>
          </p:cNvPr>
          <p:cNvPicPr>
            <a:picLocks noChangeAspect="1"/>
          </p:cNvPicPr>
          <p:nvPr/>
        </p:nvPicPr>
        <p:blipFill>
          <a:blip r:embed="rId3"/>
          <a:stretch>
            <a:fillRect/>
          </a:stretch>
        </p:blipFill>
        <p:spPr>
          <a:xfrm>
            <a:off x="3333749" y="543014"/>
            <a:ext cx="6070600" cy="3914686"/>
          </a:xfrm>
          <a:prstGeom prst="rect">
            <a:avLst/>
          </a:prstGeom>
        </p:spPr>
      </p:pic>
      <p:sp>
        <p:nvSpPr>
          <p:cNvPr id="9" name="TextBox 8">
            <a:extLst>
              <a:ext uri="{FF2B5EF4-FFF2-40B4-BE49-F238E27FC236}">
                <a16:creationId xmlns:a16="http://schemas.microsoft.com/office/drawing/2014/main" id="{F15C0ABC-8F9A-2D46-8C79-3573D1F53601}"/>
              </a:ext>
            </a:extLst>
          </p:cNvPr>
          <p:cNvSpPr txBox="1"/>
          <p:nvPr/>
        </p:nvSpPr>
        <p:spPr>
          <a:xfrm>
            <a:off x="4205860" y="4457700"/>
            <a:ext cx="4326377" cy="1107996"/>
          </a:xfrm>
          <a:prstGeom prst="rect">
            <a:avLst/>
          </a:prstGeom>
          <a:noFill/>
        </p:spPr>
        <p:txBody>
          <a:bodyPr wrap="none" rtlCol="0">
            <a:spAutoFit/>
          </a:bodyPr>
          <a:lstStyle/>
          <a:p>
            <a:r>
              <a:rPr lang="en-US" sz="6600" b="1" dirty="0"/>
              <a:t>Not Equal !!</a:t>
            </a:r>
          </a:p>
        </p:txBody>
      </p:sp>
    </p:spTree>
    <p:extLst>
      <p:ext uri="{BB962C8B-B14F-4D97-AF65-F5344CB8AC3E}">
        <p14:creationId xmlns:p14="http://schemas.microsoft.com/office/powerpoint/2010/main" val="4029822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177E4-FDA7-B247-AB0E-728746FCBDE8}"/>
              </a:ext>
            </a:extLst>
          </p:cNvPr>
          <p:cNvSpPr>
            <a:spLocks noGrp="1"/>
          </p:cNvSpPr>
          <p:nvPr>
            <p:ph type="title"/>
          </p:nvPr>
        </p:nvSpPr>
        <p:spPr/>
        <p:txBody>
          <a:bodyPr/>
          <a:lstStyle/>
          <a:p>
            <a:r>
              <a:rPr lang="en-US" b="1" dirty="0"/>
              <a:t>Coaching</a:t>
            </a:r>
          </a:p>
        </p:txBody>
      </p:sp>
      <p:sp>
        <p:nvSpPr>
          <p:cNvPr id="3" name="Content Placeholder 2">
            <a:extLst>
              <a:ext uri="{FF2B5EF4-FFF2-40B4-BE49-F238E27FC236}">
                <a16:creationId xmlns:a16="http://schemas.microsoft.com/office/drawing/2014/main" id="{EA237DF3-6695-3E4D-87EF-B59C9D75832F}"/>
              </a:ext>
            </a:extLst>
          </p:cNvPr>
          <p:cNvSpPr>
            <a:spLocks noGrp="1"/>
          </p:cNvSpPr>
          <p:nvPr>
            <p:ph sz="quarter" idx="13"/>
          </p:nvPr>
        </p:nvSpPr>
        <p:spPr>
          <a:xfrm>
            <a:off x="1479307" y="2063396"/>
            <a:ext cx="9601200" cy="3311189"/>
          </a:xfrm>
        </p:spPr>
        <p:txBody>
          <a:bodyPr>
            <a:normAutofit/>
          </a:bodyPr>
          <a:lstStyle/>
          <a:p>
            <a:pPr marL="0" indent="0">
              <a:buNone/>
            </a:pPr>
            <a:r>
              <a:rPr lang="en-GB" sz="2700" dirty="0"/>
              <a:t>Coaching is a form of development in which a person called a </a:t>
            </a:r>
            <a:r>
              <a:rPr lang="en-GB" sz="2700" i="1" dirty="0"/>
              <a:t>coach</a:t>
            </a:r>
            <a:r>
              <a:rPr lang="en-GB" sz="2700" dirty="0"/>
              <a:t> </a:t>
            </a:r>
            <a:r>
              <a:rPr lang="en-GB" sz="2700" dirty="0">
                <a:highlight>
                  <a:srgbClr val="FFFF00"/>
                </a:highlight>
              </a:rPr>
              <a:t>supports a learner </a:t>
            </a:r>
            <a:r>
              <a:rPr lang="en-GB" sz="2700" dirty="0"/>
              <a:t>or client </a:t>
            </a:r>
            <a:r>
              <a:rPr lang="en-GB" sz="2700" dirty="0">
                <a:highlight>
                  <a:srgbClr val="FFFF00"/>
                </a:highlight>
              </a:rPr>
              <a:t>in achieving a specific personal or professional goal</a:t>
            </a:r>
            <a:r>
              <a:rPr lang="en-GB" sz="2700" dirty="0"/>
              <a:t> by providing training and guidance…coaching differs from mentoring in </a:t>
            </a:r>
            <a:r>
              <a:rPr lang="en-GB" sz="2700" dirty="0">
                <a:highlight>
                  <a:srgbClr val="FFFF00"/>
                </a:highlight>
              </a:rPr>
              <a:t>focusing on specific tasks or objectives</a:t>
            </a:r>
          </a:p>
          <a:p>
            <a:pPr marL="0" indent="0" algn="r">
              <a:buNone/>
            </a:pPr>
            <a:r>
              <a:rPr lang="en-GB" sz="1200" dirty="0"/>
              <a:t>Wikipedia </a:t>
            </a:r>
            <a:r>
              <a:rPr lang="en-GB" sz="1200" dirty="0">
                <a:hlinkClick r:id="rId3"/>
              </a:rPr>
              <a:t>https://en.wikipedia.org/wiki/Coaching</a:t>
            </a:r>
            <a:endParaRPr lang="en-US" sz="1200" dirty="0"/>
          </a:p>
        </p:txBody>
      </p:sp>
    </p:spTree>
    <p:extLst>
      <p:ext uri="{BB962C8B-B14F-4D97-AF65-F5344CB8AC3E}">
        <p14:creationId xmlns:p14="http://schemas.microsoft.com/office/powerpoint/2010/main" val="2474654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34127-B4D3-8A4A-A298-C6EE9807540F}"/>
              </a:ext>
            </a:extLst>
          </p:cNvPr>
          <p:cNvSpPr>
            <a:spLocks noGrp="1"/>
          </p:cNvSpPr>
          <p:nvPr>
            <p:ph type="title"/>
          </p:nvPr>
        </p:nvSpPr>
        <p:spPr/>
        <p:txBody>
          <a:bodyPr/>
          <a:lstStyle/>
          <a:p>
            <a:r>
              <a:rPr lang="en-US" b="1" dirty="0"/>
              <a:t>Mentoring vs Coaching</a:t>
            </a:r>
          </a:p>
        </p:txBody>
      </p:sp>
      <p:graphicFrame>
        <p:nvGraphicFramePr>
          <p:cNvPr id="4" name="Content Placeholder 3">
            <a:extLst>
              <a:ext uri="{FF2B5EF4-FFF2-40B4-BE49-F238E27FC236}">
                <a16:creationId xmlns:a16="http://schemas.microsoft.com/office/drawing/2014/main" id="{CCB3BF83-D0DD-0B49-BD1B-BDC60721B076}"/>
              </a:ext>
            </a:extLst>
          </p:cNvPr>
          <p:cNvGraphicFramePr>
            <a:graphicFrameLocks noGrp="1"/>
          </p:cNvGraphicFramePr>
          <p:nvPr>
            <p:ph sz="quarter" idx="13"/>
            <p:extLst>
              <p:ext uri="{D42A27DB-BD31-4B8C-83A1-F6EECF244321}">
                <p14:modId xmlns:p14="http://schemas.microsoft.com/office/powerpoint/2010/main" val="3096480234"/>
              </p:ext>
            </p:extLst>
          </p:nvPr>
        </p:nvGraphicFramePr>
        <p:xfrm>
          <a:off x="1219200" y="2008886"/>
          <a:ext cx="10394950" cy="3108960"/>
        </p:xfrm>
        <a:graphic>
          <a:graphicData uri="http://schemas.openxmlformats.org/drawingml/2006/table">
            <a:tbl>
              <a:tblPr firstRow="1" bandRow="1">
                <a:tableStyleId>{5C22544A-7EE6-4342-B048-85BDC9FD1C3A}</a:tableStyleId>
              </a:tblPr>
              <a:tblGrid>
                <a:gridCol w="5197475">
                  <a:extLst>
                    <a:ext uri="{9D8B030D-6E8A-4147-A177-3AD203B41FA5}">
                      <a16:colId xmlns:a16="http://schemas.microsoft.com/office/drawing/2014/main" val="1891445144"/>
                    </a:ext>
                  </a:extLst>
                </a:gridCol>
                <a:gridCol w="5197475">
                  <a:extLst>
                    <a:ext uri="{9D8B030D-6E8A-4147-A177-3AD203B41FA5}">
                      <a16:colId xmlns:a16="http://schemas.microsoft.com/office/drawing/2014/main" val="11121689"/>
                    </a:ext>
                  </a:extLst>
                </a:gridCol>
              </a:tblGrid>
              <a:tr h="370840">
                <a:tc>
                  <a:txBody>
                    <a:bodyPr/>
                    <a:lstStyle/>
                    <a:p>
                      <a:pPr algn="ctr"/>
                      <a:r>
                        <a:rPr lang="en-US" sz="2800" dirty="0"/>
                        <a:t>Mentoring</a:t>
                      </a:r>
                    </a:p>
                  </a:txBody>
                  <a:tcPr/>
                </a:tc>
                <a:tc>
                  <a:txBody>
                    <a:bodyPr/>
                    <a:lstStyle/>
                    <a:p>
                      <a:pPr algn="ctr"/>
                      <a:r>
                        <a:rPr lang="en-US" sz="2800" dirty="0"/>
                        <a:t>Coaching</a:t>
                      </a:r>
                    </a:p>
                  </a:txBody>
                  <a:tcPr/>
                </a:tc>
                <a:extLst>
                  <a:ext uri="{0D108BD9-81ED-4DB2-BD59-A6C34878D82A}">
                    <a16:rowId xmlns:a16="http://schemas.microsoft.com/office/drawing/2014/main" val="2762915645"/>
                  </a:ext>
                </a:extLst>
              </a:tr>
              <a:tr h="370840">
                <a:tc>
                  <a:txBody>
                    <a:bodyPr/>
                    <a:lstStyle/>
                    <a:p>
                      <a:pPr algn="ctr"/>
                      <a:r>
                        <a:rPr lang="en-GB" sz="2800" b="0" i="0" kern="1200" dirty="0">
                          <a:solidFill>
                            <a:schemeClr val="dk1"/>
                          </a:solidFill>
                          <a:effectLst/>
                          <a:latin typeface="+mn-lt"/>
                          <a:ea typeface="+mn-ea"/>
                          <a:cs typeface="+mn-cs"/>
                        </a:rPr>
                        <a:t>Relationship oriented</a:t>
                      </a:r>
                      <a:endParaRPr lang="en-US" sz="2800" b="0" dirty="0"/>
                    </a:p>
                  </a:txBody>
                  <a:tcPr/>
                </a:tc>
                <a:tc>
                  <a:txBody>
                    <a:bodyPr/>
                    <a:lstStyle/>
                    <a:p>
                      <a:pPr algn="ctr"/>
                      <a:r>
                        <a:rPr lang="en-GB" sz="2800" b="0" i="0" kern="1200" dirty="0">
                          <a:solidFill>
                            <a:schemeClr val="dk1"/>
                          </a:solidFill>
                          <a:effectLst/>
                          <a:latin typeface="+mn-lt"/>
                          <a:ea typeface="+mn-ea"/>
                          <a:cs typeface="+mn-cs"/>
                        </a:rPr>
                        <a:t> Task oriented</a:t>
                      </a:r>
                      <a:endParaRPr lang="en-US" sz="2800" b="0" dirty="0"/>
                    </a:p>
                  </a:txBody>
                  <a:tcPr/>
                </a:tc>
                <a:extLst>
                  <a:ext uri="{0D108BD9-81ED-4DB2-BD59-A6C34878D82A}">
                    <a16:rowId xmlns:a16="http://schemas.microsoft.com/office/drawing/2014/main" val="3653913411"/>
                  </a:ext>
                </a:extLst>
              </a:tr>
              <a:tr h="370840">
                <a:tc>
                  <a:txBody>
                    <a:bodyPr/>
                    <a:lstStyle/>
                    <a:p>
                      <a:pPr algn="ctr"/>
                      <a:r>
                        <a:rPr lang="en-GB" sz="2800" b="0" i="0" kern="1200" dirty="0">
                          <a:solidFill>
                            <a:schemeClr val="dk1"/>
                          </a:solidFill>
                          <a:effectLst/>
                          <a:latin typeface="+mn-lt"/>
                          <a:ea typeface="+mn-ea"/>
                          <a:cs typeface="+mn-cs"/>
                        </a:rPr>
                        <a:t>Long term</a:t>
                      </a:r>
                      <a:endParaRPr lang="en-US" sz="2800" b="0" dirty="0"/>
                    </a:p>
                  </a:txBody>
                  <a:tcPr/>
                </a:tc>
                <a:tc>
                  <a:txBody>
                    <a:bodyPr/>
                    <a:lstStyle/>
                    <a:p>
                      <a:pPr algn="ctr"/>
                      <a:r>
                        <a:rPr lang="en-GB" sz="2800" b="0" i="0" kern="1200" dirty="0">
                          <a:solidFill>
                            <a:schemeClr val="dk1"/>
                          </a:solidFill>
                          <a:effectLst/>
                          <a:latin typeface="+mn-lt"/>
                          <a:ea typeface="+mn-ea"/>
                          <a:cs typeface="+mn-cs"/>
                        </a:rPr>
                        <a:t>Short term</a:t>
                      </a:r>
                      <a:endParaRPr lang="en-US" sz="2800" b="0" dirty="0"/>
                    </a:p>
                  </a:txBody>
                  <a:tcPr/>
                </a:tc>
                <a:extLst>
                  <a:ext uri="{0D108BD9-81ED-4DB2-BD59-A6C34878D82A}">
                    <a16:rowId xmlns:a16="http://schemas.microsoft.com/office/drawing/2014/main" val="3796295994"/>
                  </a:ext>
                </a:extLst>
              </a:tr>
              <a:tr h="370840">
                <a:tc>
                  <a:txBody>
                    <a:bodyPr/>
                    <a:lstStyle/>
                    <a:p>
                      <a:pPr algn="ctr"/>
                      <a:r>
                        <a:rPr lang="en-GB" sz="2800" b="0" i="0" kern="1200" dirty="0">
                          <a:solidFill>
                            <a:schemeClr val="dk1"/>
                          </a:solidFill>
                          <a:effectLst/>
                          <a:latin typeface="+mn-lt"/>
                          <a:ea typeface="+mn-ea"/>
                          <a:cs typeface="+mn-cs"/>
                        </a:rPr>
                        <a:t>Development driven</a:t>
                      </a:r>
                      <a:endParaRPr lang="en-US" sz="2800" b="0" dirty="0"/>
                    </a:p>
                  </a:txBody>
                  <a:tcPr/>
                </a:tc>
                <a:tc>
                  <a:txBody>
                    <a:bodyPr/>
                    <a:lstStyle/>
                    <a:p>
                      <a:pPr algn="ctr"/>
                      <a:r>
                        <a:rPr lang="en-GB" sz="2800" b="0" i="0" kern="1200" dirty="0">
                          <a:solidFill>
                            <a:schemeClr val="dk1"/>
                          </a:solidFill>
                          <a:effectLst/>
                          <a:latin typeface="+mn-lt"/>
                          <a:ea typeface="+mn-ea"/>
                          <a:cs typeface="+mn-cs"/>
                        </a:rPr>
                        <a:t>Performance driven</a:t>
                      </a:r>
                      <a:endParaRPr lang="en-US" sz="2800" b="0" dirty="0"/>
                    </a:p>
                  </a:txBody>
                  <a:tcPr/>
                </a:tc>
                <a:extLst>
                  <a:ext uri="{0D108BD9-81ED-4DB2-BD59-A6C34878D82A}">
                    <a16:rowId xmlns:a16="http://schemas.microsoft.com/office/drawing/2014/main" val="2505318367"/>
                  </a:ext>
                </a:extLst>
              </a:tr>
              <a:tr h="370840">
                <a:tc>
                  <a:txBody>
                    <a:bodyPr/>
                    <a:lstStyle/>
                    <a:p>
                      <a:pPr algn="ctr"/>
                      <a:r>
                        <a:rPr lang="en-US" sz="2800" b="0" dirty="0"/>
                        <a:t>Usually a team member</a:t>
                      </a:r>
                    </a:p>
                  </a:txBody>
                  <a:tcPr/>
                </a:tc>
                <a:tc>
                  <a:txBody>
                    <a:bodyPr/>
                    <a:lstStyle/>
                    <a:p>
                      <a:pPr algn="ctr"/>
                      <a:r>
                        <a:rPr lang="en-US" sz="2800" b="0" dirty="0"/>
                        <a:t>Usually the manager</a:t>
                      </a:r>
                    </a:p>
                  </a:txBody>
                  <a:tcPr/>
                </a:tc>
                <a:extLst>
                  <a:ext uri="{0D108BD9-81ED-4DB2-BD59-A6C34878D82A}">
                    <a16:rowId xmlns:a16="http://schemas.microsoft.com/office/drawing/2014/main" val="4165326801"/>
                  </a:ext>
                </a:extLst>
              </a:tr>
              <a:tr h="370840">
                <a:tc>
                  <a:txBody>
                    <a:bodyPr/>
                    <a:lstStyle/>
                    <a:p>
                      <a:pPr algn="ctr"/>
                      <a:r>
                        <a:rPr lang="en-GB" sz="2800" dirty="0"/>
                        <a:t>Informal</a:t>
                      </a:r>
                      <a:endParaRPr lang="en-US" sz="2800" b="0" dirty="0"/>
                    </a:p>
                  </a:txBody>
                  <a:tcPr/>
                </a:tc>
                <a:tc>
                  <a:txBody>
                    <a:bodyPr/>
                    <a:lstStyle/>
                    <a:p>
                      <a:pPr algn="ctr"/>
                      <a:r>
                        <a:rPr lang="en-US" sz="2800" b="0" dirty="0"/>
                        <a:t>Formal</a:t>
                      </a:r>
                    </a:p>
                  </a:txBody>
                  <a:tcPr/>
                </a:tc>
                <a:extLst>
                  <a:ext uri="{0D108BD9-81ED-4DB2-BD59-A6C34878D82A}">
                    <a16:rowId xmlns:a16="http://schemas.microsoft.com/office/drawing/2014/main" val="3436069415"/>
                  </a:ext>
                </a:extLst>
              </a:tr>
            </a:tbl>
          </a:graphicData>
        </a:graphic>
      </p:graphicFrame>
    </p:spTree>
    <p:extLst>
      <p:ext uri="{BB962C8B-B14F-4D97-AF65-F5344CB8AC3E}">
        <p14:creationId xmlns:p14="http://schemas.microsoft.com/office/powerpoint/2010/main" val="37658171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84F8A04-EA2C-B045-A0E0-F00B333A7C56}"/>
              </a:ext>
            </a:extLst>
          </p:cNvPr>
          <p:cNvSpPr>
            <a:spLocks noGrp="1"/>
          </p:cNvSpPr>
          <p:nvPr>
            <p:ph type="title"/>
          </p:nvPr>
        </p:nvSpPr>
        <p:spPr/>
        <p:txBody>
          <a:bodyPr/>
          <a:lstStyle/>
          <a:p>
            <a:r>
              <a:rPr lang="en-US" b="1" dirty="0"/>
              <a:t>Who’s the </a:t>
            </a:r>
            <a:r>
              <a:rPr lang="en-GB" b="1" dirty="0"/>
              <a:t>mentor?</a:t>
            </a:r>
            <a:endParaRPr lang="en-US" b="1" dirty="0"/>
          </a:p>
        </p:txBody>
      </p:sp>
      <p:sp>
        <p:nvSpPr>
          <p:cNvPr id="7" name="Content Placeholder 6">
            <a:extLst>
              <a:ext uri="{FF2B5EF4-FFF2-40B4-BE49-F238E27FC236}">
                <a16:creationId xmlns:a16="http://schemas.microsoft.com/office/drawing/2014/main" id="{F268EB51-BA7C-E44E-8221-23CACF15396F}"/>
              </a:ext>
            </a:extLst>
          </p:cNvPr>
          <p:cNvSpPr>
            <a:spLocks noGrp="1"/>
          </p:cNvSpPr>
          <p:nvPr>
            <p:ph sz="quarter" idx="13"/>
          </p:nvPr>
        </p:nvSpPr>
        <p:spPr>
          <a:xfrm>
            <a:off x="1066801" y="1645920"/>
            <a:ext cx="5181599" cy="4754880"/>
          </a:xfrm>
        </p:spPr>
        <p:txBody>
          <a:bodyPr>
            <a:noAutofit/>
          </a:bodyPr>
          <a:lstStyle/>
          <a:p>
            <a:r>
              <a:rPr lang="en-GB" sz="2800" dirty="0">
                <a:solidFill>
                  <a:schemeClr val="tx1"/>
                </a:solidFill>
              </a:rPr>
              <a:t>Expert</a:t>
            </a:r>
          </a:p>
          <a:p>
            <a:r>
              <a:rPr lang="en-GB" sz="2800" dirty="0">
                <a:solidFill>
                  <a:schemeClr val="tx1"/>
                </a:solidFill>
              </a:rPr>
              <a:t>Focuses on development, not performance</a:t>
            </a:r>
          </a:p>
          <a:p>
            <a:r>
              <a:rPr lang="en-US" sz="2800" dirty="0"/>
              <a:t>Guide</a:t>
            </a:r>
          </a:p>
          <a:p>
            <a:r>
              <a:rPr lang="en-GB" sz="2800" dirty="0"/>
              <a:t>Source of feedback</a:t>
            </a:r>
          </a:p>
          <a:p>
            <a:r>
              <a:rPr lang="en-GB" sz="2800" dirty="0"/>
              <a:t>Challenger</a:t>
            </a:r>
          </a:p>
          <a:p>
            <a:endParaRPr lang="en-GB" sz="2800" dirty="0">
              <a:solidFill>
                <a:schemeClr val="tx1"/>
              </a:solidFill>
            </a:endParaRPr>
          </a:p>
          <a:p>
            <a:pPr marL="0" indent="0">
              <a:buNone/>
            </a:pPr>
            <a:endParaRPr lang="en-US" sz="2800" dirty="0"/>
          </a:p>
        </p:txBody>
      </p:sp>
      <p:sp>
        <p:nvSpPr>
          <p:cNvPr id="12" name="Content Placeholder 6">
            <a:extLst>
              <a:ext uri="{FF2B5EF4-FFF2-40B4-BE49-F238E27FC236}">
                <a16:creationId xmlns:a16="http://schemas.microsoft.com/office/drawing/2014/main" id="{0B15A2FC-9BA4-DA4B-ADA1-6112BDEA9FD8}"/>
              </a:ext>
            </a:extLst>
          </p:cNvPr>
          <p:cNvSpPr txBox="1">
            <a:spLocks/>
          </p:cNvSpPr>
          <p:nvPr/>
        </p:nvSpPr>
        <p:spPr>
          <a:xfrm>
            <a:off x="6867144" y="1645920"/>
            <a:ext cx="4724400" cy="4754880"/>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GB" sz="2800" dirty="0">
                <a:solidFill>
                  <a:schemeClr val="tx1"/>
                </a:solidFill>
              </a:rPr>
              <a:t>Is in for the long term</a:t>
            </a:r>
          </a:p>
          <a:p>
            <a:r>
              <a:rPr lang="en-GB" sz="2800" b="1" dirty="0"/>
              <a:t>E</a:t>
            </a:r>
            <a:r>
              <a:rPr lang="en-GB" sz="2800" dirty="0"/>
              <a:t>ncourage</a:t>
            </a:r>
          </a:p>
          <a:p>
            <a:r>
              <a:rPr lang="en-GB" sz="2800" dirty="0"/>
              <a:t>Role model</a:t>
            </a:r>
          </a:p>
          <a:p>
            <a:r>
              <a:rPr lang="en-GB" sz="2800" dirty="0"/>
              <a:t>Motivator</a:t>
            </a:r>
          </a:p>
          <a:p>
            <a:pPr marL="0" indent="0">
              <a:buNone/>
            </a:pPr>
            <a:endParaRPr lang="en-GB" sz="2800" dirty="0"/>
          </a:p>
          <a:p>
            <a:endParaRPr lang="en-GB" sz="2800" dirty="0"/>
          </a:p>
          <a:p>
            <a:endParaRPr lang="en-US" sz="2800" dirty="0"/>
          </a:p>
        </p:txBody>
      </p:sp>
    </p:spTree>
    <p:extLst>
      <p:ext uri="{BB962C8B-B14F-4D97-AF65-F5344CB8AC3E}">
        <p14:creationId xmlns:p14="http://schemas.microsoft.com/office/powerpoint/2010/main" val="3878271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8C6F8-B568-A148-9CC0-0665B442A1AE}"/>
              </a:ext>
            </a:extLst>
          </p:cNvPr>
          <p:cNvSpPr>
            <a:spLocks noGrp="1"/>
          </p:cNvSpPr>
          <p:nvPr>
            <p:ph type="title"/>
          </p:nvPr>
        </p:nvSpPr>
        <p:spPr/>
        <p:txBody>
          <a:bodyPr/>
          <a:lstStyle/>
          <a:p>
            <a:r>
              <a:rPr lang="en-GB" b="1" dirty="0"/>
              <a:t>Who’s the mentee?</a:t>
            </a:r>
          </a:p>
        </p:txBody>
      </p:sp>
      <p:sp>
        <p:nvSpPr>
          <p:cNvPr id="4" name="Content Placeholder 6">
            <a:extLst>
              <a:ext uri="{FF2B5EF4-FFF2-40B4-BE49-F238E27FC236}">
                <a16:creationId xmlns:a16="http://schemas.microsoft.com/office/drawing/2014/main" id="{9835109B-683B-AB4D-BEC1-C476033037CF}"/>
              </a:ext>
            </a:extLst>
          </p:cNvPr>
          <p:cNvSpPr>
            <a:spLocks noGrp="1"/>
          </p:cNvSpPr>
          <p:nvPr>
            <p:ph sz="quarter" idx="13"/>
          </p:nvPr>
        </p:nvSpPr>
        <p:spPr>
          <a:xfrm>
            <a:off x="1219200" y="1522222"/>
            <a:ext cx="10424350" cy="4245610"/>
          </a:xfrm>
        </p:spPr>
        <p:txBody>
          <a:bodyPr>
            <a:noAutofit/>
          </a:bodyPr>
          <a:lstStyle/>
          <a:p>
            <a:r>
              <a:rPr lang="en-GB" sz="2800" dirty="0"/>
              <a:t>Actively pursue learning</a:t>
            </a:r>
          </a:p>
          <a:p>
            <a:r>
              <a:rPr lang="en-GB" sz="2800" dirty="0">
                <a:solidFill>
                  <a:schemeClr val="tx1"/>
                </a:solidFill>
              </a:rPr>
              <a:t>Open to hearing feedback from the mentor</a:t>
            </a:r>
          </a:p>
          <a:p>
            <a:r>
              <a:rPr lang="en-GB" sz="2800" dirty="0"/>
              <a:t>Actively participate in the discussion on how to measure the success of the working relationship</a:t>
            </a:r>
            <a:endParaRPr lang="en-GB" sz="2800" dirty="0">
              <a:solidFill>
                <a:schemeClr val="tx1"/>
              </a:solidFill>
            </a:endParaRPr>
          </a:p>
          <a:p>
            <a:r>
              <a:rPr lang="en-GB" sz="2800" dirty="0">
                <a:solidFill>
                  <a:schemeClr val="tx1"/>
                </a:solidFill>
              </a:rPr>
              <a:t>Ask for advise or critiques</a:t>
            </a:r>
          </a:p>
          <a:p>
            <a:r>
              <a:rPr lang="en-GB" sz="2800" dirty="0"/>
              <a:t>Recognize that the mentor is volunteering time and support</a:t>
            </a:r>
            <a:endParaRPr lang="en-GB" sz="2800" dirty="0">
              <a:solidFill>
                <a:schemeClr val="tx1"/>
              </a:solidFill>
            </a:endParaRPr>
          </a:p>
          <a:p>
            <a:r>
              <a:rPr lang="en-GB" sz="2800" dirty="0">
                <a:solidFill>
                  <a:schemeClr val="tx1"/>
                </a:solidFill>
              </a:rPr>
              <a:t>Specify career/learning goals </a:t>
            </a:r>
          </a:p>
          <a:p>
            <a:r>
              <a:rPr lang="en-GB" sz="2800" dirty="0"/>
              <a:t>Share goals and fears openly</a:t>
            </a:r>
          </a:p>
        </p:txBody>
      </p:sp>
    </p:spTree>
    <p:extLst>
      <p:ext uri="{BB962C8B-B14F-4D97-AF65-F5344CB8AC3E}">
        <p14:creationId xmlns:p14="http://schemas.microsoft.com/office/powerpoint/2010/main" val="24224132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827</TotalTime>
  <Words>952</Words>
  <Application>Microsoft Macintosh PowerPoint</Application>
  <PresentationFormat>Widescreen</PresentationFormat>
  <Paragraphs>173</Paragraphs>
  <Slides>16</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Calibri</vt:lpstr>
      <vt:lpstr>Franklin Gothic Book</vt:lpstr>
      <vt:lpstr>Crop</vt:lpstr>
      <vt:lpstr>Mentoring</vt:lpstr>
      <vt:lpstr>Mentoring</vt:lpstr>
      <vt:lpstr>Etymology</vt:lpstr>
      <vt:lpstr>Etymology</vt:lpstr>
      <vt:lpstr>Mentoring</vt:lpstr>
      <vt:lpstr>Coaching</vt:lpstr>
      <vt:lpstr>Mentoring vs Coaching</vt:lpstr>
      <vt:lpstr>Who’s the mentor?</vt:lpstr>
      <vt:lpstr>Who’s the mentee?</vt:lpstr>
      <vt:lpstr>Good Mentoring</vt:lpstr>
      <vt:lpstr>I never mentored anyone   how do I start?</vt:lpstr>
      <vt:lpstr>GROW Model</vt:lpstr>
      <vt:lpstr>Why? Benefits for mentees </vt:lpstr>
      <vt:lpstr>Why? Benefits for mentors </vt:lpstr>
      <vt:lpstr>Why? Benefits for the company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Mentoring</dc:title>
  <dc:creator>Microsoft Office User</dc:creator>
  <cp:lastModifiedBy>Microsoft Office User</cp:lastModifiedBy>
  <cp:revision>4</cp:revision>
  <dcterms:created xsi:type="dcterms:W3CDTF">2019-06-24T21:05:48Z</dcterms:created>
  <dcterms:modified xsi:type="dcterms:W3CDTF">2019-06-25T10:53:42Z</dcterms:modified>
</cp:coreProperties>
</file>